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71" r:id="rId3"/>
    <p:sldId id="272" r:id="rId4"/>
    <p:sldId id="273" r:id="rId5"/>
    <p:sldId id="260" r:id="rId6"/>
    <p:sldId id="275" r:id="rId7"/>
    <p:sldId id="274" r:id="rId8"/>
  </p:sldIdLst>
  <p:sldSz cx="17279938" cy="9720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61">
          <p15:clr>
            <a:srgbClr val="A4A3A4"/>
          </p15:clr>
        </p15:guide>
        <p15:guide id="2" pos="54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93D5"/>
    <a:srgbClr val="0066FF"/>
    <a:srgbClr val="0000FF"/>
    <a:srgbClr val="87D2EF"/>
    <a:srgbClr val="94D6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8" d="100"/>
          <a:sy n="38" d="100"/>
        </p:scale>
        <p:origin x="-725" y="-62"/>
      </p:cViewPr>
      <p:guideLst>
        <p:guide orient="horz" pos="3061"/>
        <p:guide pos="54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159992" y="1590794"/>
            <a:ext cx="12959954" cy="3384092"/>
          </a:xfrm>
        </p:spPr>
        <p:txBody>
          <a:bodyPr anchor="b"/>
          <a:lstStyle>
            <a:lvl1pPr algn="ctr">
              <a:defRPr sz="8504"/>
            </a:lvl1pPr>
          </a:lstStyle>
          <a:p>
            <a:r>
              <a:rPr lang="zh-CN" altLang="en-US"/>
              <a:t>单击此处编辑母版标题样式</a:t>
            </a:r>
            <a:endParaRPr lang="en-US" dirty="0"/>
          </a:p>
        </p:txBody>
      </p:sp>
      <p:sp>
        <p:nvSpPr>
          <p:cNvPr id="3" name="Subtitle 2"/>
          <p:cNvSpPr>
            <a:spLocks noGrp="1"/>
          </p:cNvSpPr>
          <p:nvPr>
            <p:ph type="subTitle" idx="1"/>
          </p:nvPr>
        </p:nvSpPr>
        <p:spPr>
          <a:xfrm>
            <a:off x="2159992" y="5105389"/>
            <a:ext cx="12959954" cy="2346813"/>
          </a:xfrm>
        </p:spPr>
        <p:txBody>
          <a:bodyPr/>
          <a:lstStyle>
            <a:lvl1pPr marL="0" indent="0" algn="ctr">
              <a:buNone/>
              <a:defRPr sz="3402"/>
            </a:lvl1pPr>
            <a:lvl2pPr marL="647990" indent="0" algn="ctr">
              <a:buNone/>
              <a:defRPr sz="2835"/>
            </a:lvl2pPr>
            <a:lvl3pPr marL="1295979" indent="0" algn="ctr">
              <a:buNone/>
              <a:defRPr sz="2551"/>
            </a:lvl3pPr>
            <a:lvl4pPr marL="1943969" indent="0" algn="ctr">
              <a:buNone/>
              <a:defRPr sz="2268"/>
            </a:lvl4pPr>
            <a:lvl5pPr marL="2591958" indent="0" algn="ctr">
              <a:buNone/>
              <a:defRPr sz="2268"/>
            </a:lvl5pPr>
            <a:lvl6pPr marL="3239948" indent="0" algn="ctr">
              <a:buNone/>
              <a:defRPr sz="2268"/>
            </a:lvl6pPr>
            <a:lvl7pPr marL="3887937" indent="0" algn="ctr">
              <a:buNone/>
              <a:defRPr sz="2268"/>
            </a:lvl7pPr>
            <a:lvl8pPr marL="4535927" indent="0" algn="ctr">
              <a:buNone/>
              <a:defRPr sz="2268"/>
            </a:lvl8pPr>
            <a:lvl9pPr marL="5183916" indent="0" algn="ctr">
              <a:buNone/>
              <a:defRPr sz="2268"/>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97A4217-12CC-4607-B636-886614D82D6F}" type="datetimeFigureOut">
              <a:rPr lang="zh-CN" altLang="en-US" smtClean="0"/>
              <a:t>2021/5/28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05DA29-46A5-4CB0-AD73-079756486813}" type="slidenum">
              <a:rPr lang="zh-CN" altLang="en-US" smtClean="0"/>
              <a:t>‹#›</a:t>
            </a:fld>
            <a:endParaRPr lang="zh-CN" altLang="en-US"/>
          </a:p>
        </p:txBody>
      </p:sp>
    </p:spTree>
    <p:extLst>
      <p:ext uri="{BB962C8B-B14F-4D97-AF65-F5344CB8AC3E}">
        <p14:creationId xmlns:p14="http://schemas.microsoft.com/office/powerpoint/2010/main" val="28878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97A4217-12CC-4607-B636-886614D82D6F}" type="datetimeFigureOut">
              <a:rPr lang="zh-CN" altLang="en-US" smtClean="0"/>
              <a:t>2021/5/28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05DA29-46A5-4CB0-AD73-079756486813}" type="slidenum">
              <a:rPr lang="zh-CN" altLang="en-US" smtClean="0"/>
              <a:t>‹#›</a:t>
            </a:fld>
            <a:endParaRPr lang="zh-CN" altLang="en-US"/>
          </a:p>
        </p:txBody>
      </p:sp>
    </p:spTree>
    <p:extLst>
      <p:ext uri="{BB962C8B-B14F-4D97-AF65-F5344CB8AC3E}">
        <p14:creationId xmlns:p14="http://schemas.microsoft.com/office/powerpoint/2010/main" val="411542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365955" y="517514"/>
            <a:ext cx="3725987" cy="823747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87996" y="517514"/>
            <a:ext cx="10961961" cy="823747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97A4217-12CC-4607-B636-886614D82D6F}" type="datetimeFigureOut">
              <a:rPr lang="zh-CN" altLang="en-US" smtClean="0"/>
              <a:t>2021/5/28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05DA29-46A5-4CB0-AD73-079756486813}" type="slidenum">
              <a:rPr lang="zh-CN" altLang="en-US" smtClean="0"/>
              <a:t>‹#›</a:t>
            </a:fld>
            <a:endParaRPr lang="zh-CN" altLang="en-US"/>
          </a:p>
        </p:txBody>
      </p:sp>
    </p:spTree>
    <p:extLst>
      <p:ext uri="{BB962C8B-B14F-4D97-AF65-F5344CB8AC3E}">
        <p14:creationId xmlns:p14="http://schemas.microsoft.com/office/powerpoint/2010/main" val="212845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97A4217-12CC-4607-B636-886614D82D6F}" type="datetimeFigureOut">
              <a:rPr lang="zh-CN" altLang="en-US" smtClean="0"/>
              <a:t>2021/5/28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05DA29-46A5-4CB0-AD73-079756486813}" type="slidenum">
              <a:rPr lang="zh-CN" altLang="en-US" smtClean="0"/>
              <a:t>‹#›</a:t>
            </a:fld>
            <a:endParaRPr lang="zh-CN" altLang="en-US"/>
          </a:p>
        </p:txBody>
      </p:sp>
    </p:spTree>
    <p:extLst>
      <p:ext uri="{BB962C8B-B14F-4D97-AF65-F5344CB8AC3E}">
        <p14:creationId xmlns:p14="http://schemas.microsoft.com/office/powerpoint/2010/main" val="115970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78996" y="2423317"/>
            <a:ext cx="14903947" cy="4043359"/>
          </a:xfrm>
        </p:spPr>
        <p:txBody>
          <a:bodyPr anchor="b"/>
          <a:lstStyle>
            <a:lvl1pPr>
              <a:defRPr sz="8504"/>
            </a:lvl1pPr>
          </a:lstStyle>
          <a:p>
            <a:r>
              <a:rPr lang="zh-CN" altLang="en-US"/>
              <a:t>单击此处编辑母版标题样式</a:t>
            </a:r>
            <a:endParaRPr lang="en-US" dirty="0"/>
          </a:p>
        </p:txBody>
      </p:sp>
      <p:sp>
        <p:nvSpPr>
          <p:cNvPr id="3" name="Text Placeholder 2"/>
          <p:cNvSpPr>
            <a:spLocks noGrp="1"/>
          </p:cNvSpPr>
          <p:nvPr>
            <p:ph type="body" idx="1"/>
          </p:nvPr>
        </p:nvSpPr>
        <p:spPr>
          <a:xfrm>
            <a:off x="1178996" y="6504927"/>
            <a:ext cx="14903947" cy="2126307"/>
          </a:xfrm>
        </p:spPr>
        <p:txBody>
          <a:bodyPr/>
          <a:lstStyle>
            <a:lvl1pPr marL="0" indent="0">
              <a:buNone/>
              <a:defRPr sz="3402">
                <a:solidFill>
                  <a:schemeClr val="tx1">
                    <a:tint val="75000"/>
                  </a:schemeClr>
                </a:solidFill>
              </a:defRPr>
            </a:lvl1pPr>
            <a:lvl2pPr marL="647990" indent="0">
              <a:buNone/>
              <a:defRPr sz="2835">
                <a:solidFill>
                  <a:schemeClr val="tx1">
                    <a:tint val="75000"/>
                  </a:schemeClr>
                </a:solidFill>
              </a:defRPr>
            </a:lvl2pPr>
            <a:lvl3pPr marL="1295979" indent="0">
              <a:buNone/>
              <a:defRPr sz="2551">
                <a:solidFill>
                  <a:schemeClr val="tx1">
                    <a:tint val="75000"/>
                  </a:schemeClr>
                </a:solidFill>
              </a:defRPr>
            </a:lvl3pPr>
            <a:lvl4pPr marL="1943969" indent="0">
              <a:buNone/>
              <a:defRPr sz="2268">
                <a:solidFill>
                  <a:schemeClr val="tx1">
                    <a:tint val="75000"/>
                  </a:schemeClr>
                </a:solidFill>
              </a:defRPr>
            </a:lvl4pPr>
            <a:lvl5pPr marL="2591958" indent="0">
              <a:buNone/>
              <a:defRPr sz="2268">
                <a:solidFill>
                  <a:schemeClr val="tx1">
                    <a:tint val="75000"/>
                  </a:schemeClr>
                </a:solidFill>
              </a:defRPr>
            </a:lvl5pPr>
            <a:lvl6pPr marL="3239948" indent="0">
              <a:buNone/>
              <a:defRPr sz="2268">
                <a:solidFill>
                  <a:schemeClr val="tx1">
                    <a:tint val="75000"/>
                  </a:schemeClr>
                </a:solidFill>
              </a:defRPr>
            </a:lvl6pPr>
            <a:lvl7pPr marL="3887937" indent="0">
              <a:buNone/>
              <a:defRPr sz="2268">
                <a:solidFill>
                  <a:schemeClr val="tx1">
                    <a:tint val="75000"/>
                  </a:schemeClr>
                </a:solidFill>
              </a:defRPr>
            </a:lvl7pPr>
            <a:lvl8pPr marL="4535927" indent="0">
              <a:buNone/>
              <a:defRPr sz="2268">
                <a:solidFill>
                  <a:schemeClr val="tx1">
                    <a:tint val="75000"/>
                  </a:schemeClr>
                </a:solidFill>
              </a:defRPr>
            </a:lvl8pPr>
            <a:lvl9pPr marL="5183916" indent="0">
              <a:buNone/>
              <a:defRPr sz="2268">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897A4217-12CC-4607-B636-886614D82D6F}" type="datetimeFigureOut">
              <a:rPr lang="zh-CN" altLang="en-US" smtClean="0"/>
              <a:t>2021/5/28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05DA29-46A5-4CB0-AD73-079756486813}" type="slidenum">
              <a:rPr lang="zh-CN" altLang="en-US" smtClean="0"/>
              <a:t>‹#›</a:t>
            </a:fld>
            <a:endParaRPr lang="zh-CN" altLang="en-US"/>
          </a:p>
        </p:txBody>
      </p:sp>
    </p:spTree>
    <p:extLst>
      <p:ext uri="{BB962C8B-B14F-4D97-AF65-F5344CB8AC3E}">
        <p14:creationId xmlns:p14="http://schemas.microsoft.com/office/powerpoint/2010/main" val="212194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87996" y="2587570"/>
            <a:ext cx="7343974" cy="616741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8747968" y="2587570"/>
            <a:ext cx="7343974" cy="616741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897A4217-12CC-4607-B636-886614D82D6F}" type="datetimeFigureOut">
              <a:rPr lang="zh-CN" altLang="en-US" smtClean="0"/>
              <a:t>2021/5/28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05DA29-46A5-4CB0-AD73-079756486813}" type="slidenum">
              <a:rPr lang="zh-CN" altLang="en-US" smtClean="0"/>
              <a:t>‹#›</a:t>
            </a:fld>
            <a:endParaRPr lang="zh-CN" altLang="en-US"/>
          </a:p>
        </p:txBody>
      </p:sp>
    </p:spTree>
    <p:extLst>
      <p:ext uri="{BB962C8B-B14F-4D97-AF65-F5344CB8AC3E}">
        <p14:creationId xmlns:p14="http://schemas.microsoft.com/office/powerpoint/2010/main" val="1677021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90246" y="517514"/>
            <a:ext cx="14903947" cy="187880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90247" y="2382815"/>
            <a:ext cx="7310223" cy="1167781"/>
          </a:xfrm>
        </p:spPr>
        <p:txBody>
          <a:bodyPr anchor="b"/>
          <a:lstStyle>
            <a:lvl1pPr marL="0" indent="0">
              <a:buNone/>
              <a:defRPr sz="3402" b="1"/>
            </a:lvl1pPr>
            <a:lvl2pPr marL="647990" indent="0">
              <a:buNone/>
              <a:defRPr sz="2835" b="1"/>
            </a:lvl2pPr>
            <a:lvl3pPr marL="1295979" indent="0">
              <a:buNone/>
              <a:defRPr sz="2551" b="1"/>
            </a:lvl3pPr>
            <a:lvl4pPr marL="1943969" indent="0">
              <a:buNone/>
              <a:defRPr sz="2268" b="1"/>
            </a:lvl4pPr>
            <a:lvl5pPr marL="2591958" indent="0">
              <a:buNone/>
              <a:defRPr sz="2268" b="1"/>
            </a:lvl5pPr>
            <a:lvl6pPr marL="3239948" indent="0">
              <a:buNone/>
              <a:defRPr sz="2268" b="1"/>
            </a:lvl6pPr>
            <a:lvl7pPr marL="3887937" indent="0">
              <a:buNone/>
              <a:defRPr sz="2268" b="1"/>
            </a:lvl7pPr>
            <a:lvl8pPr marL="4535927" indent="0">
              <a:buNone/>
              <a:defRPr sz="2268" b="1"/>
            </a:lvl8pPr>
            <a:lvl9pPr marL="5183916" indent="0">
              <a:buNone/>
              <a:defRPr sz="2268" b="1"/>
            </a:lvl9pPr>
          </a:lstStyle>
          <a:p>
            <a:pPr lvl="0"/>
            <a:r>
              <a:rPr lang="zh-CN" altLang="en-US"/>
              <a:t>单击此处编辑母版文本样式</a:t>
            </a:r>
          </a:p>
        </p:txBody>
      </p:sp>
      <p:sp>
        <p:nvSpPr>
          <p:cNvPr id="4" name="Content Placeholder 3"/>
          <p:cNvSpPr>
            <a:spLocks noGrp="1"/>
          </p:cNvSpPr>
          <p:nvPr>
            <p:ph sz="half" idx="2"/>
          </p:nvPr>
        </p:nvSpPr>
        <p:spPr>
          <a:xfrm>
            <a:off x="1190247" y="3550596"/>
            <a:ext cx="7310223" cy="522239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8747969" y="2382815"/>
            <a:ext cx="7346224" cy="1167781"/>
          </a:xfrm>
        </p:spPr>
        <p:txBody>
          <a:bodyPr anchor="b"/>
          <a:lstStyle>
            <a:lvl1pPr marL="0" indent="0">
              <a:buNone/>
              <a:defRPr sz="3402" b="1"/>
            </a:lvl1pPr>
            <a:lvl2pPr marL="647990" indent="0">
              <a:buNone/>
              <a:defRPr sz="2835" b="1"/>
            </a:lvl2pPr>
            <a:lvl3pPr marL="1295979" indent="0">
              <a:buNone/>
              <a:defRPr sz="2551" b="1"/>
            </a:lvl3pPr>
            <a:lvl4pPr marL="1943969" indent="0">
              <a:buNone/>
              <a:defRPr sz="2268" b="1"/>
            </a:lvl4pPr>
            <a:lvl5pPr marL="2591958" indent="0">
              <a:buNone/>
              <a:defRPr sz="2268" b="1"/>
            </a:lvl5pPr>
            <a:lvl6pPr marL="3239948" indent="0">
              <a:buNone/>
              <a:defRPr sz="2268" b="1"/>
            </a:lvl6pPr>
            <a:lvl7pPr marL="3887937" indent="0">
              <a:buNone/>
              <a:defRPr sz="2268" b="1"/>
            </a:lvl7pPr>
            <a:lvl8pPr marL="4535927" indent="0">
              <a:buNone/>
              <a:defRPr sz="2268" b="1"/>
            </a:lvl8pPr>
            <a:lvl9pPr marL="5183916" indent="0">
              <a:buNone/>
              <a:defRPr sz="2268" b="1"/>
            </a:lvl9pPr>
          </a:lstStyle>
          <a:p>
            <a:pPr lvl="0"/>
            <a:r>
              <a:rPr lang="zh-CN" altLang="en-US"/>
              <a:t>单击此处编辑母版文本样式</a:t>
            </a:r>
          </a:p>
        </p:txBody>
      </p:sp>
      <p:sp>
        <p:nvSpPr>
          <p:cNvPr id="6" name="Content Placeholder 5"/>
          <p:cNvSpPr>
            <a:spLocks noGrp="1"/>
          </p:cNvSpPr>
          <p:nvPr>
            <p:ph sz="quarter" idx="4"/>
          </p:nvPr>
        </p:nvSpPr>
        <p:spPr>
          <a:xfrm>
            <a:off x="8747969" y="3550596"/>
            <a:ext cx="7346224" cy="522239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897A4217-12CC-4607-B636-886614D82D6F}" type="datetimeFigureOut">
              <a:rPr lang="zh-CN" altLang="en-US" smtClean="0"/>
              <a:t>2021/5/28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F05DA29-46A5-4CB0-AD73-079756486813}" type="slidenum">
              <a:rPr lang="zh-CN" altLang="en-US" smtClean="0"/>
              <a:t>‹#›</a:t>
            </a:fld>
            <a:endParaRPr lang="zh-CN" altLang="en-US"/>
          </a:p>
        </p:txBody>
      </p:sp>
    </p:spTree>
    <p:extLst>
      <p:ext uri="{BB962C8B-B14F-4D97-AF65-F5344CB8AC3E}">
        <p14:creationId xmlns:p14="http://schemas.microsoft.com/office/powerpoint/2010/main" val="105869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97A4217-12CC-4607-B636-886614D82D6F}" type="datetimeFigureOut">
              <a:rPr lang="zh-CN" altLang="en-US" smtClean="0"/>
              <a:t>2021/5/28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F05DA29-46A5-4CB0-AD73-079756486813}" type="slidenum">
              <a:rPr lang="zh-CN" altLang="en-US" smtClean="0"/>
              <a:t>‹#›</a:t>
            </a:fld>
            <a:endParaRPr lang="zh-CN" altLang="en-US"/>
          </a:p>
        </p:txBody>
      </p:sp>
    </p:spTree>
    <p:extLst>
      <p:ext uri="{BB962C8B-B14F-4D97-AF65-F5344CB8AC3E}">
        <p14:creationId xmlns:p14="http://schemas.microsoft.com/office/powerpoint/2010/main" val="262694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4217-12CC-4607-B636-886614D82D6F}" type="datetimeFigureOut">
              <a:rPr lang="zh-CN" altLang="en-US" smtClean="0"/>
              <a:t>2021/5/28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F05DA29-46A5-4CB0-AD73-079756486813}" type="slidenum">
              <a:rPr lang="zh-CN" altLang="en-US" smtClean="0"/>
              <a:t>‹#›</a:t>
            </a:fld>
            <a:endParaRPr lang="zh-CN" altLang="en-US"/>
          </a:p>
        </p:txBody>
      </p:sp>
    </p:spTree>
    <p:extLst>
      <p:ext uri="{BB962C8B-B14F-4D97-AF65-F5344CB8AC3E}">
        <p14:creationId xmlns:p14="http://schemas.microsoft.com/office/powerpoint/2010/main" val="125495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90247" y="648018"/>
            <a:ext cx="5573229" cy="2268061"/>
          </a:xfrm>
        </p:spPr>
        <p:txBody>
          <a:bodyPr anchor="b"/>
          <a:lstStyle>
            <a:lvl1pPr>
              <a:defRPr sz="4535"/>
            </a:lvl1pPr>
          </a:lstStyle>
          <a:p>
            <a:r>
              <a:rPr lang="zh-CN" altLang="en-US"/>
              <a:t>单击此处编辑母版标题样式</a:t>
            </a:r>
            <a:endParaRPr lang="en-US" dirty="0"/>
          </a:p>
        </p:txBody>
      </p:sp>
      <p:sp>
        <p:nvSpPr>
          <p:cNvPr id="3" name="Content Placeholder 2"/>
          <p:cNvSpPr>
            <a:spLocks noGrp="1"/>
          </p:cNvSpPr>
          <p:nvPr>
            <p:ph idx="1"/>
          </p:nvPr>
        </p:nvSpPr>
        <p:spPr>
          <a:xfrm>
            <a:off x="7346224" y="1399539"/>
            <a:ext cx="8747969" cy="6907687"/>
          </a:xfrm>
        </p:spPr>
        <p:txBody>
          <a:bodyPr/>
          <a:lstStyle>
            <a:lvl1pPr>
              <a:defRPr sz="4535"/>
            </a:lvl1pPr>
            <a:lvl2pPr>
              <a:defRPr sz="3968"/>
            </a:lvl2pPr>
            <a:lvl3pPr>
              <a:defRPr sz="3402"/>
            </a:lvl3pPr>
            <a:lvl4pPr>
              <a:defRPr sz="2835"/>
            </a:lvl4pPr>
            <a:lvl5pPr>
              <a:defRPr sz="2835"/>
            </a:lvl5pPr>
            <a:lvl6pPr>
              <a:defRPr sz="2835"/>
            </a:lvl6pPr>
            <a:lvl7pPr>
              <a:defRPr sz="2835"/>
            </a:lvl7pPr>
            <a:lvl8pPr>
              <a:defRPr sz="2835"/>
            </a:lvl8pPr>
            <a:lvl9pPr>
              <a:defRPr sz="283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190247" y="2916079"/>
            <a:ext cx="5573229" cy="5402397"/>
          </a:xfrm>
        </p:spPr>
        <p:txBody>
          <a:bodyPr/>
          <a:lstStyle>
            <a:lvl1pPr marL="0" indent="0">
              <a:buNone/>
              <a:defRPr sz="2268"/>
            </a:lvl1pPr>
            <a:lvl2pPr marL="647990" indent="0">
              <a:buNone/>
              <a:defRPr sz="1984"/>
            </a:lvl2pPr>
            <a:lvl3pPr marL="1295979" indent="0">
              <a:buNone/>
              <a:defRPr sz="1701"/>
            </a:lvl3pPr>
            <a:lvl4pPr marL="1943969" indent="0">
              <a:buNone/>
              <a:defRPr sz="1417"/>
            </a:lvl4pPr>
            <a:lvl5pPr marL="2591958" indent="0">
              <a:buNone/>
              <a:defRPr sz="1417"/>
            </a:lvl5pPr>
            <a:lvl6pPr marL="3239948" indent="0">
              <a:buNone/>
              <a:defRPr sz="1417"/>
            </a:lvl6pPr>
            <a:lvl7pPr marL="3887937" indent="0">
              <a:buNone/>
              <a:defRPr sz="1417"/>
            </a:lvl7pPr>
            <a:lvl8pPr marL="4535927" indent="0">
              <a:buNone/>
              <a:defRPr sz="1417"/>
            </a:lvl8pPr>
            <a:lvl9pPr marL="5183916" indent="0">
              <a:buNone/>
              <a:defRPr sz="1417"/>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97A4217-12CC-4607-B636-886614D82D6F}" type="datetimeFigureOut">
              <a:rPr lang="zh-CN" altLang="en-US" smtClean="0"/>
              <a:t>2021/5/28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05DA29-46A5-4CB0-AD73-079756486813}" type="slidenum">
              <a:rPr lang="zh-CN" altLang="en-US" smtClean="0"/>
              <a:t>‹#›</a:t>
            </a:fld>
            <a:endParaRPr lang="zh-CN" altLang="en-US"/>
          </a:p>
        </p:txBody>
      </p:sp>
    </p:spTree>
    <p:extLst>
      <p:ext uri="{BB962C8B-B14F-4D97-AF65-F5344CB8AC3E}">
        <p14:creationId xmlns:p14="http://schemas.microsoft.com/office/powerpoint/2010/main" val="336536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90247" y="648018"/>
            <a:ext cx="5573229" cy="2268061"/>
          </a:xfrm>
        </p:spPr>
        <p:txBody>
          <a:bodyPr anchor="b"/>
          <a:lstStyle>
            <a:lvl1pPr>
              <a:defRPr sz="453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346224" y="1399539"/>
            <a:ext cx="8747969" cy="6907687"/>
          </a:xfrm>
        </p:spPr>
        <p:txBody>
          <a:bodyPr anchor="t"/>
          <a:lstStyle>
            <a:lvl1pPr marL="0" indent="0">
              <a:buNone/>
              <a:defRPr sz="4535"/>
            </a:lvl1pPr>
            <a:lvl2pPr marL="647990" indent="0">
              <a:buNone/>
              <a:defRPr sz="3968"/>
            </a:lvl2pPr>
            <a:lvl3pPr marL="1295979" indent="0">
              <a:buNone/>
              <a:defRPr sz="3402"/>
            </a:lvl3pPr>
            <a:lvl4pPr marL="1943969" indent="0">
              <a:buNone/>
              <a:defRPr sz="2835"/>
            </a:lvl4pPr>
            <a:lvl5pPr marL="2591958" indent="0">
              <a:buNone/>
              <a:defRPr sz="2835"/>
            </a:lvl5pPr>
            <a:lvl6pPr marL="3239948" indent="0">
              <a:buNone/>
              <a:defRPr sz="2835"/>
            </a:lvl6pPr>
            <a:lvl7pPr marL="3887937" indent="0">
              <a:buNone/>
              <a:defRPr sz="2835"/>
            </a:lvl7pPr>
            <a:lvl8pPr marL="4535927" indent="0">
              <a:buNone/>
              <a:defRPr sz="2835"/>
            </a:lvl8pPr>
            <a:lvl9pPr marL="5183916" indent="0">
              <a:buNone/>
              <a:defRPr sz="2835"/>
            </a:lvl9pPr>
          </a:lstStyle>
          <a:p>
            <a:r>
              <a:rPr lang="zh-CN" altLang="en-US"/>
              <a:t>单击图标添加图片</a:t>
            </a:r>
            <a:endParaRPr lang="en-US" dirty="0"/>
          </a:p>
        </p:txBody>
      </p:sp>
      <p:sp>
        <p:nvSpPr>
          <p:cNvPr id="4" name="Text Placeholder 3"/>
          <p:cNvSpPr>
            <a:spLocks noGrp="1"/>
          </p:cNvSpPr>
          <p:nvPr>
            <p:ph type="body" sz="half" idx="2"/>
          </p:nvPr>
        </p:nvSpPr>
        <p:spPr>
          <a:xfrm>
            <a:off x="1190247" y="2916079"/>
            <a:ext cx="5573229" cy="5402397"/>
          </a:xfrm>
        </p:spPr>
        <p:txBody>
          <a:bodyPr/>
          <a:lstStyle>
            <a:lvl1pPr marL="0" indent="0">
              <a:buNone/>
              <a:defRPr sz="2268"/>
            </a:lvl1pPr>
            <a:lvl2pPr marL="647990" indent="0">
              <a:buNone/>
              <a:defRPr sz="1984"/>
            </a:lvl2pPr>
            <a:lvl3pPr marL="1295979" indent="0">
              <a:buNone/>
              <a:defRPr sz="1701"/>
            </a:lvl3pPr>
            <a:lvl4pPr marL="1943969" indent="0">
              <a:buNone/>
              <a:defRPr sz="1417"/>
            </a:lvl4pPr>
            <a:lvl5pPr marL="2591958" indent="0">
              <a:buNone/>
              <a:defRPr sz="1417"/>
            </a:lvl5pPr>
            <a:lvl6pPr marL="3239948" indent="0">
              <a:buNone/>
              <a:defRPr sz="1417"/>
            </a:lvl6pPr>
            <a:lvl7pPr marL="3887937" indent="0">
              <a:buNone/>
              <a:defRPr sz="1417"/>
            </a:lvl7pPr>
            <a:lvl8pPr marL="4535927" indent="0">
              <a:buNone/>
              <a:defRPr sz="1417"/>
            </a:lvl8pPr>
            <a:lvl9pPr marL="5183916" indent="0">
              <a:buNone/>
              <a:defRPr sz="1417"/>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97A4217-12CC-4607-B636-886614D82D6F}" type="datetimeFigureOut">
              <a:rPr lang="zh-CN" altLang="en-US" smtClean="0"/>
              <a:t>2021/5/28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05DA29-46A5-4CB0-AD73-079756486813}" type="slidenum">
              <a:rPr lang="zh-CN" altLang="en-US" smtClean="0"/>
              <a:t>‹#›</a:t>
            </a:fld>
            <a:endParaRPr lang="zh-CN" altLang="en-US"/>
          </a:p>
        </p:txBody>
      </p:sp>
    </p:spTree>
    <p:extLst>
      <p:ext uri="{BB962C8B-B14F-4D97-AF65-F5344CB8AC3E}">
        <p14:creationId xmlns:p14="http://schemas.microsoft.com/office/powerpoint/2010/main" val="190093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7996" y="517514"/>
            <a:ext cx="14903947" cy="187880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187996" y="2587570"/>
            <a:ext cx="14903947" cy="616741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187996" y="9009244"/>
            <a:ext cx="3887986" cy="517514"/>
          </a:xfrm>
          <a:prstGeom prst="rect">
            <a:avLst/>
          </a:prstGeom>
        </p:spPr>
        <p:txBody>
          <a:bodyPr vert="horz" lIns="91440" tIns="45720" rIns="91440" bIns="45720" rtlCol="0" anchor="ctr"/>
          <a:lstStyle>
            <a:lvl1pPr algn="l">
              <a:defRPr sz="1701">
                <a:solidFill>
                  <a:schemeClr val="tx1">
                    <a:tint val="75000"/>
                  </a:schemeClr>
                </a:solidFill>
              </a:defRPr>
            </a:lvl1pPr>
          </a:lstStyle>
          <a:p>
            <a:fld id="{897A4217-12CC-4607-B636-886614D82D6F}" type="datetimeFigureOut">
              <a:rPr lang="zh-CN" altLang="en-US" smtClean="0"/>
              <a:t>2021/5/28</a:t>
            </a:fld>
            <a:endParaRPr lang="zh-CN" altLang="en-US"/>
          </a:p>
        </p:txBody>
      </p:sp>
      <p:sp>
        <p:nvSpPr>
          <p:cNvPr id="5" name="Footer Placeholder 4"/>
          <p:cNvSpPr>
            <a:spLocks noGrp="1"/>
          </p:cNvSpPr>
          <p:nvPr>
            <p:ph type="ftr" sz="quarter" idx="3"/>
          </p:nvPr>
        </p:nvSpPr>
        <p:spPr>
          <a:xfrm>
            <a:off x="5723980" y="9009244"/>
            <a:ext cx="5831979" cy="517514"/>
          </a:xfrm>
          <a:prstGeom prst="rect">
            <a:avLst/>
          </a:prstGeom>
        </p:spPr>
        <p:txBody>
          <a:bodyPr vert="horz" lIns="91440" tIns="45720" rIns="91440" bIns="45720" rtlCol="0" anchor="ctr"/>
          <a:lstStyle>
            <a:lvl1pPr algn="ctr">
              <a:defRPr sz="1701">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2203956" y="9009244"/>
            <a:ext cx="3887986" cy="517514"/>
          </a:xfrm>
          <a:prstGeom prst="rect">
            <a:avLst/>
          </a:prstGeom>
        </p:spPr>
        <p:txBody>
          <a:bodyPr vert="horz" lIns="91440" tIns="45720" rIns="91440" bIns="45720" rtlCol="0" anchor="ctr"/>
          <a:lstStyle>
            <a:lvl1pPr algn="r">
              <a:defRPr sz="1701">
                <a:solidFill>
                  <a:schemeClr val="tx1">
                    <a:tint val="75000"/>
                  </a:schemeClr>
                </a:solidFill>
              </a:defRPr>
            </a:lvl1pPr>
          </a:lstStyle>
          <a:p>
            <a:fld id="{6F05DA29-46A5-4CB0-AD73-079756486813}" type="slidenum">
              <a:rPr lang="zh-CN" altLang="en-US" smtClean="0"/>
              <a:t>‹#›</a:t>
            </a:fld>
            <a:endParaRPr lang="zh-CN" altLang="en-US"/>
          </a:p>
        </p:txBody>
      </p:sp>
    </p:spTree>
    <p:extLst>
      <p:ext uri="{BB962C8B-B14F-4D97-AF65-F5344CB8AC3E}">
        <p14:creationId xmlns:p14="http://schemas.microsoft.com/office/powerpoint/2010/main" val="3269843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95979" rtl="0" eaLnBrk="1" latinLnBrk="0" hangingPunct="1">
        <a:lnSpc>
          <a:spcPct val="90000"/>
        </a:lnSpc>
        <a:spcBef>
          <a:spcPct val="0"/>
        </a:spcBef>
        <a:buNone/>
        <a:defRPr sz="6236" kern="1200">
          <a:solidFill>
            <a:schemeClr val="tx1"/>
          </a:solidFill>
          <a:latin typeface="+mj-lt"/>
          <a:ea typeface="+mj-ea"/>
          <a:cs typeface="+mj-cs"/>
        </a:defRPr>
      </a:lvl1pPr>
    </p:titleStyle>
    <p:bodyStyle>
      <a:lvl1pPr marL="323995" indent="-323995" algn="l" defTabSz="1295979" rtl="0" eaLnBrk="1" latinLnBrk="0" hangingPunct="1">
        <a:lnSpc>
          <a:spcPct val="90000"/>
        </a:lnSpc>
        <a:spcBef>
          <a:spcPts val="1417"/>
        </a:spcBef>
        <a:buFont typeface="Arial" panose="020B0604020202020204" pitchFamily="34" charset="0"/>
        <a:buChar char="•"/>
        <a:defRPr sz="3968" kern="1200">
          <a:solidFill>
            <a:schemeClr val="tx1"/>
          </a:solidFill>
          <a:latin typeface="+mn-lt"/>
          <a:ea typeface="+mn-ea"/>
          <a:cs typeface="+mn-cs"/>
        </a:defRPr>
      </a:lvl1pPr>
      <a:lvl2pPr marL="971984" indent="-323995" algn="l" defTabSz="1295979" rtl="0" eaLnBrk="1" latinLnBrk="0" hangingPunct="1">
        <a:lnSpc>
          <a:spcPct val="90000"/>
        </a:lnSpc>
        <a:spcBef>
          <a:spcPts val="709"/>
        </a:spcBef>
        <a:buFont typeface="Arial" panose="020B0604020202020204" pitchFamily="34" charset="0"/>
        <a:buChar char="•"/>
        <a:defRPr sz="3402" kern="1200">
          <a:solidFill>
            <a:schemeClr val="tx1"/>
          </a:solidFill>
          <a:latin typeface="+mn-lt"/>
          <a:ea typeface="+mn-ea"/>
          <a:cs typeface="+mn-cs"/>
        </a:defRPr>
      </a:lvl2pPr>
      <a:lvl3pPr marL="1619974" indent="-323995" algn="l" defTabSz="1295979" rtl="0" eaLnBrk="1" latinLnBrk="0" hangingPunct="1">
        <a:lnSpc>
          <a:spcPct val="90000"/>
        </a:lnSpc>
        <a:spcBef>
          <a:spcPts val="709"/>
        </a:spcBef>
        <a:buFont typeface="Arial" panose="020B0604020202020204" pitchFamily="34" charset="0"/>
        <a:buChar char="•"/>
        <a:defRPr sz="2835" kern="1200">
          <a:solidFill>
            <a:schemeClr val="tx1"/>
          </a:solidFill>
          <a:latin typeface="+mn-lt"/>
          <a:ea typeface="+mn-ea"/>
          <a:cs typeface="+mn-cs"/>
        </a:defRPr>
      </a:lvl3pPr>
      <a:lvl4pPr marL="2267963" indent="-323995" algn="l" defTabSz="1295979" rtl="0" eaLnBrk="1" latinLnBrk="0" hangingPunct="1">
        <a:lnSpc>
          <a:spcPct val="90000"/>
        </a:lnSpc>
        <a:spcBef>
          <a:spcPts val="709"/>
        </a:spcBef>
        <a:buFont typeface="Arial" panose="020B0604020202020204" pitchFamily="34" charset="0"/>
        <a:buChar char="•"/>
        <a:defRPr sz="2551" kern="1200">
          <a:solidFill>
            <a:schemeClr val="tx1"/>
          </a:solidFill>
          <a:latin typeface="+mn-lt"/>
          <a:ea typeface="+mn-ea"/>
          <a:cs typeface="+mn-cs"/>
        </a:defRPr>
      </a:lvl4pPr>
      <a:lvl5pPr marL="2915953" indent="-323995" algn="l" defTabSz="1295979" rtl="0" eaLnBrk="1" latinLnBrk="0" hangingPunct="1">
        <a:lnSpc>
          <a:spcPct val="90000"/>
        </a:lnSpc>
        <a:spcBef>
          <a:spcPts val="709"/>
        </a:spcBef>
        <a:buFont typeface="Arial" panose="020B0604020202020204" pitchFamily="34" charset="0"/>
        <a:buChar char="•"/>
        <a:defRPr sz="2551" kern="1200">
          <a:solidFill>
            <a:schemeClr val="tx1"/>
          </a:solidFill>
          <a:latin typeface="+mn-lt"/>
          <a:ea typeface="+mn-ea"/>
          <a:cs typeface="+mn-cs"/>
        </a:defRPr>
      </a:lvl5pPr>
      <a:lvl6pPr marL="3563943" indent="-323995" algn="l" defTabSz="1295979" rtl="0" eaLnBrk="1" latinLnBrk="0" hangingPunct="1">
        <a:lnSpc>
          <a:spcPct val="90000"/>
        </a:lnSpc>
        <a:spcBef>
          <a:spcPts val="709"/>
        </a:spcBef>
        <a:buFont typeface="Arial" panose="020B0604020202020204" pitchFamily="34" charset="0"/>
        <a:buChar char="•"/>
        <a:defRPr sz="2551" kern="1200">
          <a:solidFill>
            <a:schemeClr val="tx1"/>
          </a:solidFill>
          <a:latin typeface="+mn-lt"/>
          <a:ea typeface="+mn-ea"/>
          <a:cs typeface="+mn-cs"/>
        </a:defRPr>
      </a:lvl6pPr>
      <a:lvl7pPr marL="4211932" indent="-323995" algn="l" defTabSz="1295979" rtl="0" eaLnBrk="1" latinLnBrk="0" hangingPunct="1">
        <a:lnSpc>
          <a:spcPct val="90000"/>
        </a:lnSpc>
        <a:spcBef>
          <a:spcPts val="709"/>
        </a:spcBef>
        <a:buFont typeface="Arial" panose="020B0604020202020204" pitchFamily="34" charset="0"/>
        <a:buChar char="•"/>
        <a:defRPr sz="2551" kern="1200">
          <a:solidFill>
            <a:schemeClr val="tx1"/>
          </a:solidFill>
          <a:latin typeface="+mn-lt"/>
          <a:ea typeface="+mn-ea"/>
          <a:cs typeface="+mn-cs"/>
        </a:defRPr>
      </a:lvl7pPr>
      <a:lvl8pPr marL="4859922" indent="-323995" algn="l" defTabSz="1295979" rtl="0" eaLnBrk="1" latinLnBrk="0" hangingPunct="1">
        <a:lnSpc>
          <a:spcPct val="90000"/>
        </a:lnSpc>
        <a:spcBef>
          <a:spcPts val="709"/>
        </a:spcBef>
        <a:buFont typeface="Arial" panose="020B0604020202020204" pitchFamily="34" charset="0"/>
        <a:buChar char="•"/>
        <a:defRPr sz="2551" kern="1200">
          <a:solidFill>
            <a:schemeClr val="tx1"/>
          </a:solidFill>
          <a:latin typeface="+mn-lt"/>
          <a:ea typeface="+mn-ea"/>
          <a:cs typeface="+mn-cs"/>
        </a:defRPr>
      </a:lvl8pPr>
      <a:lvl9pPr marL="5507911" indent="-323995" algn="l" defTabSz="1295979" rtl="0" eaLnBrk="1" latinLnBrk="0" hangingPunct="1">
        <a:lnSpc>
          <a:spcPct val="90000"/>
        </a:lnSpc>
        <a:spcBef>
          <a:spcPts val="709"/>
        </a:spcBef>
        <a:buFont typeface="Arial" panose="020B0604020202020204" pitchFamily="34" charset="0"/>
        <a:buChar char="•"/>
        <a:defRPr sz="2551" kern="1200">
          <a:solidFill>
            <a:schemeClr val="tx1"/>
          </a:solidFill>
          <a:latin typeface="+mn-lt"/>
          <a:ea typeface="+mn-ea"/>
          <a:cs typeface="+mn-cs"/>
        </a:defRPr>
      </a:lvl9pPr>
    </p:bodyStyle>
    <p:otherStyle>
      <a:defPPr>
        <a:defRPr lang="en-US"/>
      </a:defPPr>
      <a:lvl1pPr marL="0" algn="l" defTabSz="1295979" rtl="0" eaLnBrk="1" latinLnBrk="0" hangingPunct="1">
        <a:defRPr sz="2551" kern="1200">
          <a:solidFill>
            <a:schemeClr val="tx1"/>
          </a:solidFill>
          <a:latin typeface="+mn-lt"/>
          <a:ea typeface="+mn-ea"/>
          <a:cs typeface="+mn-cs"/>
        </a:defRPr>
      </a:lvl1pPr>
      <a:lvl2pPr marL="647990" algn="l" defTabSz="1295979" rtl="0" eaLnBrk="1" latinLnBrk="0" hangingPunct="1">
        <a:defRPr sz="2551" kern="1200">
          <a:solidFill>
            <a:schemeClr val="tx1"/>
          </a:solidFill>
          <a:latin typeface="+mn-lt"/>
          <a:ea typeface="+mn-ea"/>
          <a:cs typeface="+mn-cs"/>
        </a:defRPr>
      </a:lvl2pPr>
      <a:lvl3pPr marL="1295979" algn="l" defTabSz="1295979" rtl="0" eaLnBrk="1" latinLnBrk="0" hangingPunct="1">
        <a:defRPr sz="2551" kern="1200">
          <a:solidFill>
            <a:schemeClr val="tx1"/>
          </a:solidFill>
          <a:latin typeface="+mn-lt"/>
          <a:ea typeface="+mn-ea"/>
          <a:cs typeface="+mn-cs"/>
        </a:defRPr>
      </a:lvl3pPr>
      <a:lvl4pPr marL="1943969" algn="l" defTabSz="1295979" rtl="0" eaLnBrk="1" latinLnBrk="0" hangingPunct="1">
        <a:defRPr sz="2551" kern="1200">
          <a:solidFill>
            <a:schemeClr val="tx1"/>
          </a:solidFill>
          <a:latin typeface="+mn-lt"/>
          <a:ea typeface="+mn-ea"/>
          <a:cs typeface="+mn-cs"/>
        </a:defRPr>
      </a:lvl4pPr>
      <a:lvl5pPr marL="2591958" algn="l" defTabSz="1295979" rtl="0" eaLnBrk="1" latinLnBrk="0" hangingPunct="1">
        <a:defRPr sz="2551" kern="1200">
          <a:solidFill>
            <a:schemeClr val="tx1"/>
          </a:solidFill>
          <a:latin typeface="+mn-lt"/>
          <a:ea typeface="+mn-ea"/>
          <a:cs typeface="+mn-cs"/>
        </a:defRPr>
      </a:lvl5pPr>
      <a:lvl6pPr marL="3239948" algn="l" defTabSz="1295979" rtl="0" eaLnBrk="1" latinLnBrk="0" hangingPunct="1">
        <a:defRPr sz="2551" kern="1200">
          <a:solidFill>
            <a:schemeClr val="tx1"/>
          </a:solidFill>
          <a:latin typeface="+mn-lt"/>
          <a:ea typeface="+mn-ea"/>
          <a:cs typeface="+mn-cs"/>
        </a:defRPr>
      </a:lvl6pPr>
      <a:lvl7pPr marL="3887937" algn="l" defTabSz="1295979" rtl="0" eaLnBrk="1" latinLnBrk="0" hangingPunct="1">
        <a:defRPr sz="2551" kern="1200">
          <a:solidFill>
            <a:schemeClr val="tx1"/>
          </a:solidFill>
          <a:latin typeface="+mn-lt"/>
          <a:ea typeface="+mn-ea"/>
          <a:cs typeface="+mn-cs"/>
        </a:defRPr>
      </a:lvl7pPr>
      <a:lvl8pPr marL="4535927" algn="l" defTabSz="1295979" rtl="0" eaLnBrk="1" latinLnBrk="0" hangingPunct="1">
        <a:defRPr sz="2551" kern="1200">
          <a:solidFill>
            <a:schemeClr val="tx1"/>
          </a:solidFill>
          <a:latin typeface="+mn-lt"/>
          <a:ea typeface="+mn-ea"/>
          <a:cs typeface="+mn-cs"/>
        </a:defRPr>
      </a:lvl8pPr>
      <a:lvl9pPr marL="5183916" algn="l" defTabSz="1295979" rtl="0" eaLnBrk="1" latinLnBrk="0" hangingPunct="1">
        <a:defRPr sz="25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xmlns="" id="{CBE48C6F-B8DC-48AC-8C75-D6583E10A986}"/>
              </a:ext>
            </a:extLst>
          </p:cNvPr>
          <p:cNvSpPr/>
          <p:nvPr/>
        </p:nvSpPr>
        <p:spPr>
          <a:xfrm>
            <a:off x="566559" y="1522126"/>
            <a:ext cx="16242888" cy="7275883"/>
          </a:xfrm>
          <a:prstGeom prst="roundRect">
            <a:avLst>
              <a:gd name="adj" fmla="val 7082"/>
            </a:avLst>
          </a:prstGeom>
          <a:gradFill>
            <a:gsLst>
              <a:gs pos="33000">
                <a:schemeClr val="accent1">
                  <a:lumMod val="5000"/>
                  <a:lumOff val="95000"/>
                  <a:alpha val="89000"/>
                </a:schemeClr>
              </a:gs>
              <a:gs pos="100000">
                <a:srgbClr val="87D2E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标题 1">
            <a:extLst>
              <a:ext uri="{FF2B5EF4-FFF2-40B4-BE49-F238E27FC236}">
                <a16:creationId xmlns:a16="http://schemas.microsoft.com/office/drawing/2014/main" xmlns="" id="{456D7904-2701-4E14-9E8F-C8B05C410866}"/>
              </a:ext>
            </a:extLst>
          </p:cNvPr>
          <p:cNvSpPr txBox="1">
            <a:spLocks/>
          </p:cNvSpPr>
          <p:nvPr/>
        </p:nvSpPr>
        <p:spPr>
          <a:xfrm>
            <a:off x="541844" y="1563930"/>
            <a:ext cx="16219569" cy="1266596"/>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b="1" dirty="0">
                <a:ln w="15875">
                  <a:noFill/>
                </a:ln>
                <a:solidFill>
                  <a:srgbClr val="FF0000"/>
                </a:solidFill>
                <a:latin typeface="微软雅黑" panose="020B0503020204020204" pitchFamily="34" charset="-122"/>
                <a:ea typeface="微软雅黑" panose="020B0503020204020204" pitchFamily="34" charset="-122"/>
              </a:rPr>
              <a:t>2021</a:t>
            </a:r>
            <a:r>
              <a:rPr lang="zh-CN" altLang="en-US" sz="5400" b="1" dirty="0">
                <a:ln w="15875">
                  <a:noFill/>
                </a:ln>
                <a:solidFill>
                  <a:srgbClr val="FF0000"/>
                </a:solidFill>
                <a:latin typeface="微软雅黑" panose="020B0503020204020204" pitchFamily="34" charset="-122"/>
                <a:ea typeface="微软雅黑" panose="020B0503020204020204" pitchFamily="34" charset="-122"/>
              </a:rPr>
              <a:t>届硕士研究生毕业论文答辩会</a:t>
            </a:r>
          </a:p>
        </p:txBody>
      </p:sp>
      <p:sp>
        <p:nvSpPr>
          <p:cNvPr id="6" name="副标题 2">
            <a:extLst>
              <a:ext uri="{FF2B5EF4-FFF2-40B4-BE49-F238E27FC236}">
                <a16:creationId xmlns:a16="http://schemas.microsoft.com/office/drawing/2014/main" xmlns="" id="{1A297C83-4C18-4F9A-8BD6-275CE24EDB7C}"/>
              </a:ext>
            </a:extLst>
          </p:cNvPr>
          <p:cNvSpPr txBox="1">
            <a:spLocks/>
          </p:cNvSpPr>
          <p:nvPr/>
        </p:nvSpPr>
        <p:spPr>
          <a:xfrm>
            <a:off x="506706" y="2683369"/>
            <a:ext cx="16313163" cy="864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b="1" dirty="0">
                <a:latin typeface="微软雅黑" panose="020B0503020204020204" pitchFamily="34" charset="-122"/>
                <a:ea typeface="微软雅黑" panose="020B0503020204020204" pitchFamily="34" charset="-122"/>
              </a:rPr>
              <a:t>时间：</a:t>
            </a:r>
            <a:r>
              <a:rPr lang="en-US" altLang="zh-CN" b="1" dirty="0">
                <a:latin typeface="微软雅黑" panose="020B0503020204020204" pitchFamily="34" charset="-122"/>
                <a:ea typeface="微软雅黑" panose="020B0503020204020204" pitchFamily="34" charset="-122"/>
              </a:rPr>
              <a:t>5</a:t>
            </a:r>
            <a:r>
              <a:rPr lang="zh-CN" altLang="en-US" b="1" dirty="0">
                <a:latin typeface="微软雅黑" panose="020B0503020204020204" pitchFamily="34" charset="-122"/>
                <a:ea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rPr>
              <a:t>28</a:t>
            </a:r>
            <a:r>
              <a:rPr lang="zh-CN" altLang="en-US" b="1" dirty="0">
                <a:latin typeface="微软雅黑" panose="020B0503020204020204" pitchFamily="34" charset="-122"/>
                <a:ea typeface="微软雅黑" panose="020B0503020204020204" pitchFamily="34" charset="-122"/>
              </a:rPr>
              <a:t>日</a:t>
            </a:r>
            <a:r>
              <a:rPr lang="en-US" altLang="zh-CN" b="1" dirty="0">
                <a:latin typeface="微软雅黑" panose="020B0503020204020204" pitchFamily="34" charset="-122"/>
                <a:ea typeface="微软雅黑" panose="020B0503020204020204" pitchFamily="34" charset="-122"/>
              </a:rPr>
              <a:t>   11:00</a:t>
            </a:r>
            <a:r>
              <a:rPr lang="zh-CN" altLang="en-US" b="1" dirty="0">
                <a:latin typeface="微软雅黑" panose="020B0503020204020204" pitchFamily="34" charset="-122"/>
                <a:ea typeface="微软雅黑" panose="020B0503020204020204" pitchFamily="34" charset="-122"/>
              </a:rPr>
              <a:t>       地点：生物楼</a:t>
            </a:r>
            <a:r>
              <a:rPr lang="en-US" altLang="zh-CN" b="1" dirty="0">
                <a:latin typeface="微软雅黑" panose="020B0503020204020204" pitchFamily="34" charset="-122"/>
                <a:ea typeface="微软雅黑" panose="020B0503020204020204" pitchFamily="34" charset="-122"/>
              </a:rPr>
              <a:t>C115</a:t>
            </a:r>
            <a:endParaRPr lang="zh-CN" altLang="en-US" b="1" dirty="0">
              <a:latin typeface="微软雅黑" panose="020B0503020204020204" pitchFamily="34" charset="-122"/>
              <a:ea typeface="微软雅黑" panose="020B0503020204020204" pitchFamily="34" charset="-122"/>
            </a:endParaRPr>
          </a:p>
        </p:txBody>
      </p:sp>
      <p:graphicFrame>
        <p:nvGraphicFramePr>
          <p:cNvPr id="8" name="表格 8">
            <a:extLst>
              <a:ext uri="{FF2B5EF4-FFF2-40B4-BE49-F238E27FC236}">
                <a16:creationId xmlns:a16="http://schemas.microsoft.com/office/drawing/2014/main" xmlns="" id="{3B4C87BA-01E4-4F6D-87E6-FC1D4340B3C7}"/>
              </a:ext>
            </a:extLst>
          </p:cNvPr>
          <p:cNvGraphicFramePr>
            <a:graphicFrameLocks noGrp="1"/>
          </p:cNvGraphicFramePr>
          <p:nvPr>
            <p:extLst>
              <p:ext uri="{D42A27DB-BD31-4B8C-83A1-F6EECF244321}">
                <p14:modId xmlns:p14="http://schemas.microsoft.com/office/powerpoint/2010/main" val="1037307095"/>
              </p:ext>
            </p:extLst>
          </p:nvPr>
        </p:nvGraphicFramePr>
        <p:xfrm>
          <a:off x="571072" y="3426760"/>
          <a:ext cx="16242889" cy="1997776"/>
        </p:xfrm>
        <a:graphic>
          <a:graphicData uri="http://schemas.openxmlformats.org/drawingml/2006/table">
            <a:tbl>
              <a:tblPr firstRow="1" bandRow="1">
                <a:tableStyleId>{7DF18680-E054-41AD-8BC1-D1AEF772440D}</a:tableStyleId>
              </a:tblPr>
              <a:tblGrid>
                <a:gridCol w="1043830">
                  <a:extLst>
                    <a:ext uri="{9D8B030D-6E8A-4147-A177-3AD203B41FA5}">
                      <a16:colId xmlns:a16="http://schemas.microsoft.com/office/drawing/2014/main" xmlns="" val="581100961"/>
                    </a:ext>
                  </a:extLst>
                </a:gridCol>
                <a:gridCol w="2302610">
                  <a:extLst>
                    <a:ext uri="{9D8B030D-6E8A-4147-A177-3AD203B41FA5}">
                      <a16:colId xmlns:a16="http://schemas.microsoft.com/office/drawing/2014/main" xmlns="" val="2098588324"/>
                    </a:ext>
                  </a:extLst>
                </a:gridCol>
                <a:gridCol w="9202939">
                  <a:extLst>
                    <a:ext uri="{9D8B030D-6E8A-4147-A177-3AD203B41FA5}">
                      <a16:colId xmlns:a16="http://schemas.microsoft.com/office/drawing/2014/main" xmlns="" val="3578235835"/>
                    </a:ext>
                  </a:extLst>
                </a:gridCol>
                <a:gridCol w="3693510">
                  <a:extLst>
                    <a:ext uri="{9D8B030D-6E8A-4147-A177-3AD203B41FA5}">
                      <a16:colId xmlns:a16="http://schemas.microsoft.com/office/drawing/2014/main" xmlns="" val="2418878640"/>
                    </a:ext>
                  </a:extLst>
                </a:gridCol>
              </a:tblGrid>
              <a:tr h="651847">
                <a:tc>
                  <a:txBody>
                    <a:bodyPr/>
                    <a:lstStyle/>
                    <a:p>
                      <a:pPr algn="ctr">
                        <a:lnSpc>
                          <a:spcPct val="100000"/>
                        </a:lnSpc>
                      </a:pPr>
                      <a:endParaRPr lang="zh-CN" altLang="en-US" sz="2800"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sz="2800" dirty="0">
                          <a:latin typeface="微软雅黑" panose="020B0503020204020204" pitchFamily="34" charset="-122"/>
                          <a:ea typeface="微软雅黑" panose="020B0503020204020204" pitchFamily="34" charset="-122"/>
                        </a:rPr>
                        <a:t>答 辩 人</a:t>
                      </a:r>
                    </a:p>
                  </a:txBody>
                  <a:tcPr anchor="ctr"/>
                </a:tc>
                <a:tc>
                  <a:txBody>
                    <a:bodyPr/>
                    <a:lstStyle/>
                    <a:p>
                      <a:pPr algn="ctr">
                        <a:lnSpc>
                          <a:spcPct val="100000"/>
                        </a:lnSpc>
                      </a:pPr>
                      <a:r>
                        <a:rPr lang="zh-CN" altLang="en-US" sz="2800" dirty="0">
                          <a:latin typeface="微软雅黑" panose="020B0503020204020204" pitchFamily="34" charset="-122"/>
                          <a:ea typeface="微软雅黑" panose="020B0503020204020204" pitchFamily="34" charset="-122"/>
                        </a:rPr>
                        <a:t>论  文  题  目</a:t>
                      </a:r>
                    </a:p>
                  </a:txBody>
                  <a:tcPr anchor="ctr"/>
                </a:tc>
                <a:tc>
                  <a:txBody>
                    <a:bodyPr/>
                    <a:lstStyle/>
                    <a:p>
                      <a:pPr algn="ctr">
                        <a:lnSpc>
                          <a:spcPct val="100000"/>
                        </a:lnSpc>
                      </a:pPr>
                      <a:r>
                        <a:rPr lang="zh-CN" altLang="en-US" sz="2800" dirty="0">
                          <a:latin typeface="微软雅黑" panose="020B0503020204020204" pitchFamily="34" charset="-122"/>
                          <a:ea typeface="微软雅黑" panose="020B0503020204020204" pitchFamily="34" charset="-122"/>
                        </a:rPr>
                        <a:t>导师</a:t>
                      </a:r>
                    </a:p>
                  </a:txBody>
                  <a:tcPr anchor="ctr"/>
                </a:tc>
                <a:extLst>
                  <a:ext uri="{0D108BD9-81ED-4DB2-BD59-A6C34878D82A}">
                    <a16:rowId xmlns:a16="http://schemas.microsoft.com/office/drawing/2014/main" xmlns="" val="3591762367"/>
                  </a:ext>
                </a:extLst>
              </a:tr>
              <a:tr h="1345929">
                <a:tc>
                  <a:txBody>
                    <a:bodyPr/>
                    <a:lstStyle/>
                    <a:p>
                      <a:pPr algn="ctr">
                        <a:lnSpc>
                          <a:spcPct val="100000"/>
                        </a:lnSpc>
                      </a:pPr>
                      <a:r>
                        <a:rPr lang="en-US" altLang="zh-CN" sz="2800" dirty="0">
                          <a:latin typeface="微软雅黑" panose="020B0503020204020204" pitchFamily="34" charset="-122"/>
                          <a:ea typeface="微软雅黑" panose="020B0503020204020204" pitchFamily="34" charset="-122"/>
                        </a:rPr>
                        <a:t>1</a:t>
                      </a:r>
                      <a:endParaRPr lang="zh-CN" altLang="en-US" sz="2800"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zh-CN" sz="2800" kern="1200" dirty="0">
                          <a:solidFill>
                            <a:schemeClr val="dk1"/>
                          </a:solidFill>
                          <a:effectLst/>
                          <a:latin typeface="微软雅黑" panose="020B0503020204020204" pitchFamily="34" charset="-122"/>
                          <a:ea typeface="微软雅黑" panose="020B0503020204020204" pitchFamily="34" charset="-122"/>
                          <a:cs typeface="+mn-cs"/>
                        </a:rPr>
                        <a:t>刘贤勋</a:t>
                      </a:r>
                      <a:endParaRPr lang="zh-CN" altLang="en-US" sz="2800"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zh-CN" sz="2800" kern="1200" dirty="0">
                          <a:solidFill>
                            <a:schemeClr val="dk1"/>
                          </a:solidFill>
                          <a:effectLst/>
                          <a:latin typeface="微软雅黑" panose="020B0503020204020204" pitchFamily="34" charset="-122"/>
                          <a:ea typeface="微软雅黑" panose="020B0503020204020204" pitchFamily="34" charset="-122"/>
                          <a:cs typeface="+mn-cs"/>
                        </a:rPr>
                        <a:t>布莱凯特黑牛和鲁西黄牛脂肪</a:t>
                      </a:r>
                      <a:endParaRPr lang="en-US" altLang="zh-CN" sz="2800" kern="1200" dirty="0">
                        <a:solidFill>
                          <a:schemeClr val="dk1"/>
                        </a:solidFill>
                        <a:effectLst/>
                        <a:latin typeface="微软雅黑" panose="020B0503020204020204" pitchFamily="34" charset="-122"/>
                        <a:ea typeface="微软雅黑" panose="020B0503020204020204" pitchFamily="34" charset="-122"/>
                        <a:cs typeface="+mn-cs"/>
                      </a:endParaRPr>
                    </a:p>
                    <a:p>
                      <a:pPr algn="ctr">
                        <a:lnSpc>
                          <a:spcPct val="150000"/>
                        </a:lnSpc>
                      </a:pPr>
                      <a:r>
                        <a:rPr lang="zh-CN" altLang="zh-CN" sz="2800" kern="1200" dirty="0">
                          <a:solidFill>
                            <a:schemeClr val="dk1"/>
                          </a:solidFill>
                          <a:effectLst/>
                          <a:latin typeface="微软雅黑" panose="020B0503020204020204" pitchFamily="34" charset="-122"/>
                          <a:ea typeface="微软雅黑" panose="020B0503020204020204" pitchFamily="34" charset="-122"/>
                          <a:cs typeface="+mn-cs"/>
                        </a:rPr>
                        <a:t>代谢通路的筛选及功能研究</a:t>
                      </a:r>
                      <a:endParaRPr lang="zh-CN" altLang="en-US" sz="2800"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zh-CN" sz="2800" kern="1200" dirty="0">
                          <a:solidFill>
                            <a:schemeClr val="dk1"/>
                          </a:solidFill>
                          <a:effectLst/>
                          <a:latin typeface="微软雅黑" panose="020B0503020204020204" pitchFamily="34" charset="-122"/>
                          <a:ea typeface="微软雅黑" panose="020B0503020204020204" pitchFamily="34" charset="-122"/>
                          <a:cs typeface="+mn-cs"/>
                        </a:rPr>
                        <a:t>董雅娟 教授</a:t>
                      </a:r>
                      <a:endParaRPr lang="en-US" altLang="zh-CN" sz="2800" kern="1200" dirty="0">
                        <a:solidFill>
                          <a:schemeClr val="dk1"/>
                        </a:solidFill>
                        <a:effectLst/>
                        <a:latin typeface="微软雅黑" panose="020B0503020204020204" pitchFamily="34" charset="-122"/>
                        <a:ea typeface="微软雅黑" panose="020B0503020204020204" pitchFamily="34" charset="-122"/>
                        <a:cs typeface="+mn-cs"/>
                      </a:endParaRPr>
                    </a:p>
                    <a:p>
                      <a:pPr algn="ctr">
                        <a:lnSpc>
                          <a:spcPct val="150000"/>
                        </a:lnSpc>
                      </a:pPr>
                      <a:r>
                        <a:rPr lang="zh-CN" altLang="zh-CN" sz="2800" kern="1200" dirty="0">
                          <a:solidFill>
                            <a:schemeClr val="dk1"/>
                          </a:solidFill>
                          <a:effectLst/>
                          <a:latin typeface="微软雅黑" panose="020B0503020204020204" pitchFamily="34" charset="-122"/>
                          <a:ea typeface="微软雅黑" panose="020B0503020204020204" pitchFamily="34" charset="-122"/>
                          <a:cs typeface="+mn-cs"/>
                        </a:rPr>
                        <a:t>肖超柱 研究员</a:t>
                      </a:r>
                      <a:endParaRPr lang="zh-CN" altLang="en-US" sz="28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xmlns="" val="2536728573"/>
                  </a:ext>
                </a:extLst>
              </a:tr>
            </a:tbl>
          </a:graphicData>
        </a:graphic>
      </p:graphicFrame>
      <p:sp>
        <p:nvSpPr>
          <p:cNvPr id="9" name="副标题 2">
            <a:extLst>
              <a:ext uri="{FF2B5EF4-FFF2-40B4-BE49-F238E27FC236}">
                <a16:creationId xmlns:a16="http://schemas.microsoft.com/office/drawing/2014/main" xmlns="" id="{6641DD47-99CC-4870-8291-65637CDF4DF4}"/>
              </a:ext>
            </a:extLst>
          </p:cNvPr>
          <p:cNvSpPr txBox="1">
            <a:spLocks/>
          </p:cNvSpPr>
          <p:nvPr/>
        </p:nvSpPr>
        <p:spPr>
          <a:xfrm>
            <a:off x="571072" y="5573898"/>
            <a:ext cx="16313163" cy="864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b="1" dirty="0">
                <a:latin typeface="微软雅黑" panose="020B0503020204020204" pitchFamily="34" charset="-122"/>
                <a:ea typeface="微软雅黑" panose="020B0503020204020204" pitchFamily="34" charset="-122"/>
              </a:rPr>
              <a:t>时间：</a:t>
            </a:r>
            <a:r>
              <a:rPr lang="en-US" altLang="zh-CN" b="1" dirty="0">
                <a:latin typeface="微软雅黑" panose="020B0503020204020204" pitchFamily="34" charset="-122"/>
                <a:ea typeface="微软雅黑" panose="020B0503020204020204" pitchFamily="34" charset="-122"/>
              </a:rPr>
              <a:t>6</a:t>
            </a:r>
            <a:r>
              <a:rPr lang="zh-CN" altLang="en-US" b="1" dirty="0">
                <a:latin typeface="微软雅黑" panose="020B0503020204020204" pitchFamily="34" charset="-122"/>
                <a:ea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日</a:t>
            </a:r>
            <a:r>
              <a:rPr lang="en-US" altLang="zh-CN" b="1" dirty="0">
                <a:latin typeface="微软雅黑" panose="020B0503020204020204" pitchFamily="34" charset="-122"/>
                <a:ea typeface="微软雅黑" panose="020B0503020204020204" pitchFamily="34" charset="-122"/>
              </a:rPr>
              <a:t>   15:00</a:t>
            </a:r>
            <a:r>
              <a:rPr lang="zh-CN" altLang="en-US" b="1" dirty="0">
                <a:latin typeface="微软雅黑" panose="020B0503020204020204" pitchFamily="34" charset="-122"/>
                <a:ea typeface="微软雅黑" panose="020B0503020204020204" pitchFamily="34" charset="-122"/>
              </a:rPr>
              <a:t>           答辩方式：腾讯会议</a:t>
            </a:r>
          </a:p>
        </p:txBody>
      </p:sp>
      <p:graphicFrame>
        <p:nvGraphicFramePr>
          <p:cNvPr id="10" name="表格 8">
            <a:extLst>
              <a:ext uri="{FF2B5EF4-FFF2-40B4-BE49-F238E27FC236}">
                <a16:creationId xmlns:a16="http://schemas.microsoft.com/office/drawing/2014/main" xmlns="" id="{AD4D3ECF-EDFD-4705-93FD-F3665E5D4597}"/>
              </a:ext>
            </a:extLst>
          </p:cNvPr>
          <p:cNvGraphicFramePr>
            <a:graphicFrameLocks noGrp="1"/>
          </p:cNvGraphicFramePr>
          <p:nvPr>
            <p:extLst>
              <p:ext uri="{D42A27DB-BD31-4B8C-83A1-F6EECF244321}">
                <p14:modId xmlns:p14="http://schemas.microsoft.com/office/powerpoint/2010/main" val="3556334640"/>
              </p:ext>
            </p:extLst>
          </p:nvPr>
        </p:nvGraphicFramePr>
        <p:xfrm>
          <a:off x="541844" y="6301946"/>
          <a:ext cx="16242889" cy="3087863"/>
        </p:xfrm>
        <a:graphic>
          <a:graphicData uri="http://schemas.openxmlformats.org/drawingml/2006/table">
            <a:tbl>
              <a:tblPr firstRow="1" bandRow="1">
                <a:tableStyleId>{7DF18680-E054-41AD-8BC1-D1AEF772440D}</a:tableStyleId>
              </a:tblPr>
              <a:tblGrid>
                <a:gridCol w="1043830">
                  <a:extLst>
                    <a:ext uri="{9D8B030D-6E8A-4147-A177-3AD203B41FA5}">
                      <a16:colId xmlns:a16="http://schemas.microsoft.com/office/drawing/2014/main" xmlns="" val="581100961"/>
                    </a:ext>
                  </a:extLst>
                </a:gridCol>
                <a:gridCol w="2302610">
                  <a:extLst>
                    <a:ext uri="{9D8B030D-6E8A-4147-A177-3AD203B41FA5}">
                      <a16:colId xmlns:a16="http://schemas.microsoft.com/office/drawing/2014/main" xmlns="" val="2098588324"/>
                    </a:ext>
                  </a:extLst>
                </a:gridCol>
                <a:gridCol w="9202939">
                  <a:extLst>
                    <a:ext uri="{9D8B030D-6E8A-4147-A177-3AD203B41FA5}">
                      <a16:colId xmlns:a16="http://schemas.microsoft.com/office/drawing/2014/main" xmlns="" val="3578235835"/>
                    </a:ext>
                  </a:extLst>
                </a:gridCol>
                <a:gridCol w="3693510">
                  <a:extLst>
                    <a:ext uri="{9D8B030D-6E8A-4147-A177-3AD203B41FA5}">
                      <a16:colId xmlns:a16="http://schemas.microsoft.com/office/drawing/2014/main" xmlns="" val="2418878640"/>
                    </a:ext>
                  </a:extLst>
                </a:gridCol>
              </a:tblGrid>
              <a:tr h="792013">
                <a:tc>
                  <a:txBody>
                    <a:bodyPr/>
                    <a:lstStyle/>
                    <a:p>
                      <a:pPr algn="ctr">
                        <a:lnSpc>
                          <a:spcPct val="100000"/>
                        </a:lnSpc>
                      </a:pPr>
                      <a:endParaRPr lang="zh-CN" altLang="en-US" sz="2800"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sz="2800" dirty="0">
                          <a:latin typeface="微软雅黑" panose="020B0503020204020204" pitchFamily="34" charset="-122"/>
                          <a:ea typeface="微软雅黑" panose="020B0503020204020204" pitchFamily="34" charset="-122"/>
                        </a:rPr>
                        <a:t>答 辩 人</a:t>
                      </a:r>
                    </a:p>
                  </a:txBody>
                  <a:tcPr anchor="ctr"/>
                </a:tc>
                <a:tc>
                  <a:txBody>
                    <a:bodyPr/>
                    <a:lstStyle/>
                    <a:p>
                      <a:pPr algn="ctr">
                        <a:lnSpc>
                          <a:spcPct val="100000"/>
                        </a:lnSpc>
                      </a:pPr>
                      <a:r>
                        <a:rPr lang="zh-CN" altLang="en-US" sz="2800" dirty="0">
                          <a:latin typeface="微软雅黑" panose="020B0503020204020204" pitchFamily="34" charset="-122"/>
                          <a:ea typeface="微软雅黑" panose="020B0503020204020204" pitchFamily="34" charset="-122"/>
                        </a:rPr>
                        <a:t>论  文  题  目</a:t>
                      </a:r>
                    </a:p>
                  </a:txBody>
                  <a:tcPr anchor="ctr"/>
                </a:tc>
                <a:tc>
                  <a:txBody>
                    <a:bodyPr/>
                    <a:lstStyle/>
                    <a:p>
                      <a:pPr algn="ctr">
                        <a:lnSpc>
                          <a:spcPct val="100000"/>
                        </a:lnSpc>
                      </a:pPr>
                      <a:r>
                        <a:rPr lang="zh-CN" altLang="en-US" sz="2800" dirty="0">
                          <a:latin typeface="微软雅黑" panose="020B0503020204020204" pitchFamily="34" charset="-122"/>
                          <a:ea typeface="微软雅黑" panose="020B0503020204020204" pitchFamily="34" charset="-122"/>
                        </a:rPr>
                        <a:t>导师</a:t>
                      </a:r>
                    </a:p>
                  </a:txBody>
                  <a:tcPr anchor="ctr"/>
                </a:tc>
                <a:extLst>
                  <a:ext uri="{0D108BD9-81ED-4DB2-BD59-A6C34878D82A}">
                    <a16:rowId xmlns:a16="http://schemas.microsoft.com/office/drawing/2014/main" xmlns="" val="3591762367"/>
                  </a:ext>
                </a:extLst>
              </a:tr>
              <a:tr h="1270673">
                <a:tc>
                  <a:txBody>
                    <a:bodyPr/>
                    <a:lstStyle/>
                    <a:p>
                      <a:pPr algn="ctr">
                        <a:lnSpc>
                          <a:spcPct val="100000"/>
                        </a:lnSpc>
                      </a:pPr>
                      <a:r>
                        <a:rPr lang="en-US" altLang="zh-CN" sz="2800" b="0" i="0" u="none" strike="noStrike" kern="1200" dirty="0">
                          <a:solidFill>
                            <a:srgbClr val="000000"/>
                          </a:solidFill>
                          <a:effectLst/>
                          <a:latin typeface="微软雅黑" panose="020B0503020204020204" pitchFamily="34" charset="-122"/>
                          <a:ea typeface="微软雅黑" panose="020B0503020204020204" pitchFamily="34" charset="-122"/>
                          <a:cs typeface="+mn-cs"/>
                        </a:rPr>
                        <a:t>1</a:t>
                      </a:r>
                      <a:endParaRPr lang="zh-CN" altLang="en-US" sz="2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anchor="ctr"/>
                </a:tc>
                <a:tc>
                  <a:txBody>
                    <a:bodyPr/>
                    <a:lstStyle/>
                    <a:p>
                      <a:pPr algn="ctr">
                        <a:lnSpc>
                          <a:spcPct val="100000"/>
                        </a:lnSpc>
                      </a:pPr>
                      <a:r>
                        <a:rPr lang="zh-CN" altLang="en-US" sz="28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杨华玲</a:t>
                      </a:r>
                    </a:p>
                  </a:txBody>
                  <a:tcPr anchor="ctr"/>
                </a:tc>
                <a:tc>
                  <a:txBody>
                    <a:bodyPr/>
                    <a:lstStyle/>
                    <a:p>
                      <a:pPr algn="ctr" fontAlgn="ctr"/>
                      <a:r>
                        <a:rPr lang="zh-CN" altLang="en-US" sz="2800" b="0" i="0" u="none" strike="noStrike" kern="1200" dirty="0">
                          <a:solidFill>
                            <a:srgbClr val="000000"/>
                          </a:solidFill>
                          <a:effectLst/>
                          <a:latin typeface="微软雅黑" panose="020B0503020204020204" pitchFamily="34" charset="-122"/>
                          <a:ea typeface="微软雅黑" panose="020B0503020204020204" pitchFamily="34" charset="-122"/>
                          <a:cs typeface="+mn-cs"/>
                        </a:rPr>
                        <a:t>不同发酵饲料对冬毛生长期及哺乳期</a:t>
                      </a:r>
                      <a:endParaRPr lang="en-US" altLang="zh-CN" sz="2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p>
                      <a:pPr algn="ctr" fontAlgn="ctr">
                        <a:lnSpc>
                          <a:spcPct val="150000"/>
                        </a:lnSpc>
                      </a:pPr>
                      <a:r>
                        <a:rPr lang="zh-CN" altLang="en-US" sz="28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水貂养分表观消化率和氮平衡的影响</a:t>
                      </a:r>
                    </a:p>
                  </a:txBody>
                  <a:tcPr marL="7620" marR="7620" marT="7620" marB="0" anchor="ctr"/>
                </a:tc>
                <a:tc>
                  <a:txBody>
                    <a:bodyPr/>
                    <a:lstStyle/>
                    <a:p>
                      <a:pPr algn="ctr">
                        <a:lnSpc>
                          <a:spcPct val="100000"/>
                        </a:lnSpc>
                      </a:pPr>
                      <a:r>
                        <a:rPr lang="zh-CN" altLang="en-US" sz="28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王利华教授</a:t>
                      </a:r>
                    </a:p>
                  </a:txBody>
                  <a:tcPr anchor="ctr"/>
                </a:tc>
                <a:extLst>
                  <a:ext uri="{0D108BD9-81ED-4DB2-BD59-A6C34878D82A}">
                    <a16:rowId xmlns:a16="http://schemas.microsoft.com/office/drawing/2014/main" xmlns="" val="2536728573"/>
                  </a:ext>
                </a:extLst>
              </a:tr>
              <a:tr h="1025177">
                <a:tc>
                  <a:txBody>
                    <a:bodyPr/>
                    <a:lstStyle/>
                    <a:p>
                      <a:pPr algn="ctr">
                        <a:lnSpc>
                          <a:spcPct val="100000"/>
                        </a:lnSpc>
                      </a:pPr>
                      <a:r>
                        <a:rPr lang="en-US" altLang="zh-CN" sz="2800" b="0" i="0" u="none" strike="noStrike" kern="1200" dirty="0">
                          <a:solidFill>
                            <a:srgbClr val="000000"/>
                          </a:solidFill>
                          <a:effectLst/>
                          <a:latin typeface="微软雅黑" panose="020B0503020204020204" pitchFamily="34" charset="-122"/>
                          <a:ea typeface="微软雅黑" panose="020B0503020204020204" pitchFamily="34" charset="-122"/>
                          <a:cs typeface="+mn-cs"/>
                        </a:rPr>
                        <a:t>2</a:t>
                      </a:r>
                      <a:endParaRPr lang="zh-CN" altLang="en-US" sz="2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anchor="ctr"/>
                </a:tc>
                <a:tc>
                  <a:txBody>
                    <a:bodyPr/>
                    <a:lstStyle/>
                    <a:p>
                      <a:pPr algn="ctr" fontAlgn="ctr"/>
                      <a:r>
                        <a:rPr lang="zh-CN" altLang="en-US" sz="2800" b="0" i="0" u="none" strike="noStrike" kern="1200" dirty="0">
                          <a:solidFill>
                            <a:srgbClr val="000000"/>
                          </a:solidFill>
                          <a:effectLst/>
                          <a:latin typeface="微软雅黑" panose="020B0503020204020204" pitchFamily="34" charset="-122"/>
                          <a:ea typeface="微软雅黑" panose="020B0503020204020204" pitchFamily="34" charset="-122"/>
                          <a:cs typeface="+mn-cs"/>
                        </a:rPr>
                        <a:t>邢金凤</a:t>
                      </a:r>
                    </a:p>
                  </a:txBody>
                  <a:tcPr marL="7620" marR="7620" marT="7620" marB="0" anchor="ctr"/>
                </a:tc>
                <a:tc>
                  <a:txBody>
                    <a:bodyPr/>
                    <a:lstStyle/>
                    <a:p>
                      <a:pPr algn="ctr" fontAlgn="ctr"/>
                      <a:r>
                        <a:rPr lang="zh-CN" altLang="en-US" sz="2800" b="0" i="0" u="none" strike="noStrike" kern="1200" dirty="0">
                          <a:solidFill>
                            <a:srgbClr val="000000"/>
                          </a:solidFill>
                          <a:effectLst/>
                          <a:latin typeface="微软雅黑" panose="020B0503020204020204" pitchFamily="34" charset="-122"/>
                          <a:ea typeface="微软雅黑" panose="020B0503020204020204" pitchFamily="34" charset="-122"/>
                          <a:cs typeface="+mn-cs"/>
                        </a:rPr>
                        <a:t>荣成市猪流行性腹泻的调查与研究</a:t>
                      </a:r>
                    </a:p>
                  </a:txBody>
                  <a:tcPr marL="7620" marR="7620" marT="7620" marB="0" anchor="ctr"/>
                </a:tc>
                <a:tc>
                  <a:txBody>
                    <a:bodyPr/>
                    <a:lstStyle/>
                    <a:p>
                      <a:pPr algn="ctr">
                        <a:lnSpc>
                          <a:spcPct val="100000"/>
                        </a:lnSpc>
                      </a:pPr>
                      <a:r>
                        <a:rPr lang="zh-CN" altLang="en-US" sz="28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潘庆杰教授</a:t>
                      </a:r>
                    </a:p>
                  </a:txBody>
                  <a:tcPr anchor="ctr"/>
                </a:tc>
                <a:extLst>
                  <a:ext uri="{0D108BD9-81ED-4DB2-BD59-A6C34878D82A}">
                    <a16:rowId xmlns:a16="http://schemas.microsoft.com/office/drawing/2014/main" xmlns="" val="2596733371"/>
                  </a:ext>
                </a:extLst>
              </a:tr>
            </a:tbl>
          </a:graphicData>
        </a:graphic>
      </p:graphicFrame>
    </p:spTree>
    <p:extLst>
      <p:ext uri="{BB962C8B-B14F-4D97-AF65-F5344CB8AC3E}">
        <p14:creationId xmlns:p14="http://schemas.microsoft.com/office/powerpoint/2010/main" val="60712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xmlns="" id="{CBE48C6F-B8DC-48AC-8C75-D6583E10A986}"/>
              </a:ext>
            </a:extLst>
          </p:cNvPr>
          <p:cNvSpPr/>
          <p:nvPr/>
        </p:nvSpPr>
        <p:spPr>
          <a:xfrm>
            <a:off x="541845" y="1534483"/>
            <a:ext cx="16242888" cy="4046219"/>
          </a:xfrm>
          <a:prstGeom prst="roundRect">
            <a:avLst>
              <a:gd name="adj" fmla="val 13026"/>
            </a:avLst>
          </a:prstGeom>
          <a:gradFill>
            <a:gsLst>
              <a:gs pos="33000">
                <a:schemeClr val="accent1">
                  <a:lumMod val="5000"/>
                  <a:lumOff val="95000"/>
                  <a:alpha val="89000"/>
                </a:schemeClr>
              </a:gs>
              <a:gs pos="100000">
                <a:srgbClr val="87D2E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标题 1">
            <a:extLst>
              <a:ext uri="{FF2B5EF4-FFF2-40B4-BE49-F238E27FC236}">
                <a16:creationId xmlns:a16="http://schemas.microsoft.com/office/drawing/2014/main" xmlns="" id="{456D7904-2701-4E14-9E8F-C8B05C410866}"/>
              </a:ext>
            </a:extLst>
          </p:cNvPr>
          <p:cNvSpPr txBox="1">
            <a:spLocks/>
          </p:cNvSpPr>
          <p:nvPr/>
        </p:nvSpPr>
        <p:spPr>
          <a:xfrm>
            <a:off x="541845" y="1613358"/>
            <a:ext cx="16219568" cy="1266596"/>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b="1" dirty="0">
                <a:ln w="15875">
                  <a:noFill/>
                </a:ln>
                <a:solidFill>
                  <a:srgbClr val="FF0000"/>
                </a:solidFill>
                <a:latin typeface="微软雅黑" panose="020B0503020204020204" pitchFamily="34" charset="-122"/>
                <a:ea typeface="微软雅黑" panose="020B0503020204020204" pitchFamily="34" charset="-122"/>
              </a:rPr>
              <a:t>2021</a:t>
            </a:r>
            <a:r>
              <a:rPr lang="zh-CN" altLang="en-US" sz="5400" b="1" dirty="0">
                <a:ln w="15875">
                  <a:noFill/>
                </a:ln>
                <a:solidFill>
                  <a:srgbClr val="FF0000"/>
                </a:solidFill>
                <a:latin typeface="微软雅黑" panose="020B0503020204020204" pitchFamily="34" charset="-122"/>
                <a:ea typeface="微软雅黑" panose="020B0503020204020204" pitchFamily="34" charset="-122"/>
              </a:rPr>
              <a:t>届硕士研究生毕业论文答辩会</a:t>
            </a:r>
          </a:p>
        </p:txBody>
      </p:sp>
      <p:sp>
        <p:nvSpPr>
          <p:cNvPr id="6" name="副标题 2">
            <a:extLst>
              <a:ext uri="{FF2B5EF4-FFF2-40B4-BE49-F238E27FC236}">
                <a16:creationId xmlns:a16="http://schemas.microsoft.com/office/drawing/2014/main" xmlns="" id="{1A297C83-4C18-4F9A-8BD6-275CE24EDB7C}"/>
              </a:ext>
            </a:extLst>
          </p:cNvPr>
          <p:cNvSpPr txBox="1">
            <a:spLocks/>
          </p:cNvSpPr>
          <p:nvPr/>
        </p:nvSpPr>
        <p:spPr>
          <a:xfrm>
            <a:off x="506708" y="2659650"/>
            <a:ext cx="16313163" cy="864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b="1" dirty="0">
                <a:latin typeface="微软雅黑" panose="020B0503020204020204" pitchFamily="34" charset="-122"/>
                <a:ea typeface="微软雅黑" panose="020B0503020204020204" pitchFamily="34" charset="-122"/>
              </a:rPr>
              <a:t>时间：</a:t>
            </a:r>
            <a:r>
              <a:rPr lang="en-US" altLang="zh-CN" b="1" dirty="0">
                <a:latin typeface="微软雅黑" panose="020B0503020204020204" pitchFamily="34" charset="-122"/>
                <a:ea typeface="微软雅黑" panose="020B0503020204020204" pitchFamily="34" charset="-122"/>
              </a:rPr>
              <a:t>5</a:t>
            </a:r>
            <a:r>
              <a:rPr lang="zh-CN" altLang="en-US" b="1" dirty="0">
                <a:latin typeface="微软雅黑" panose="020B0503020204020204" pitchFamily="34" charset="-122"/>
                <a:ea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rPr>
              <a:t>30</a:t>
            </a:r>
            <a:r>
              <a:rPr lang="zh-CN" altLang="en-US" b="1" dirty="0">
                <a:latin typeface="微软雅黑" panose="020B0503020204020204" pitchFamily="34" charset="-122"/>
                <a:ea typeface="微软雅黑" panose="020B0503020204020204" pitchFamily="34" charset="-122"/>
              </a:rPr>
              <a:t>日</a:t>
            </a:r>
            <a:r>
              <a:rPr lang="en-US" altLang="zh-CN" b="1" dirty="0">
                <a:latin typeface="微软雅黑" panose="020B0503020204020204" pitchFamily="34" charset="-122"/>
                <a:ea typeface="微软雅黑" panose="020B0503020204020204" pitchFamily="34" charset="-122"/>
              </a:rPr>
              <a:t>   08:30</a:t>
            </a:r>
            <a:r>
              <a:rPr lang="zh-CN" altLang="en-US" b="1" dirty="0">
                <a:latin typeface="微软雅黑" panose="020B0503020204020204" pitchFamily="34" charset="-122"/>
                <a:ea typeface="微软雅黑" panose="020B0503020204020204" pitchFamily="34" charset="-122"/>
              </a:rPr>
              <a:t>       地点：科技楼</a:t>
            </a:r>
            <a:r>
              <a:rPr lang="en-US" altLang="zh-CN" b="1" dirty="0">
                <a:latin typeface="微软雅黑" panose="020B0503020204020204" pitchFamily="34" charset="-122"/>
                <a:ea typeface="微软雅黑" panose="020B0503020204020204" pitchFamily="34" charset="-122"/>
              </a:rPr>
              <a:t>3027</a:t>
            </a:r>
            <a:endParaRPr lang="zh-CN" altLang="en-US" b="1" dirty="0">
              <a:latin typeface="微软雅黑" panose="020B0503020204020204" pitchFamily="34" charset="-122"/>
              <a:ea typeface="微软雅黑" panose="020B0503020204020204" pitchFamily="34" charset="-122"/>
            </a:endParaRPr>
          </a:p>
        </p:txBody>
      </p:sp>
      <p:graphicFrame>
        <p:nvGraphicFramePr>
          <p:cNvPr id="8" name="表格 8">
            <a:extLst>
              <a:ext uri="{FF2B5EF4-FFF2-40B4-BE49-F238E27FC236}">
                <a16:creationId xmlns:a16="http://schemas.microsoft.com/office/drawing/2014/main" xmlns="" id="{3B4C87BA-01E4-4F6D-87E6-FC1D4340B3C7}"/>
              </a:ext>
            </a:extLst>
          </p:cNvPr>
          <p:cNvGraphicFramePr>
            <a:graphicFrameLocks noGrp="1"/>
          </p:cNvGraphicFramePr>
          <p:nvPr>
            <p:extLst>
              <p:ext uri="{D42A27DB-BD31-4B8C-83A1-F6EECF244321}">
                <p14:modId xmlns:p14="http://schemas.microsoft.com/office/powerpoint/2010/main" val="790071742"/>
              </p:ext>
            </p:extLst>
          </p:nvPr>
        </p:nvGraphicFramePr>
        <p:xfrm>
          <a:off x="518525" y="3425028"/>
          <a:ext cx="16242889" cy="6151458"/>
        </p:xfrm>
        <a:graphic>
          <a:graphicData uri="http://schemas.openxmlformats.org/drawingml/2006/table">
            <a:tbl>
              <a:tblPr firstRow="1" bandRow="1">
                <a:tableStyleId>{7DF18680-E054-41AD-8BC1-D1AEF772440D}</a:tableStyleId>
              </a:tblPr>
              <a:tblGrid>
                <a:gridCol w="1043830">
                  <a:extLst>
                    <a:ext uri="{9D8B030D-6E8A-4147-A177-3AD203B41FA5}">
                      <a16:colId xmlns:a16="http://schemas.microsoft.com/office/drawing/2014/main" xmlns="" val="581100961"/>
                    </a:ext>
                  </a:extLst>
                </a:gridCol>
                <a:gridCol w="2302610">
                  <a:extLst>
                    <a:ext uri="{9D8B030D-6E8A-4147-A177-3AD203B41FA5}">
                      <a16:colId xmlns:a16="http://schemas.microsoft.com/office/drawing/2014/main" xmlns="" val="2098588324"/>
                    </a:ext>
                  </a:extLst>
                </a:gridCol>
                <a:gridCol w="9202939">
                  <a:extLst>
                    <a:ext uri="{9D8B030D-6E8A-4147-A177-3AD203B41FA5}">
                      <a16:colId xmlns:a16="http://schemas.microsoft.com/office/drawing/2014/main" xmlns="" val="3578235835"/>
                    </a:ext>
                  </a:extLst>
                </a:gridCol>
                <a:gridCol w="3693510">
                  <a:extLst>
                    <a:ext uri="{9D8B030D-6E8A-4147-A177-3AD203B41FA5}">
                      <a16:colId xmlns:a16="http://schemas.microsoft.com/office/drawing/2014/main" xmlns="" val="2418878640"/>
                    </a:ext>
                  </a:extLst>
                </a:gridCol>
              </a:tblGrid>
              <a:tr h="794568">
                <a:tc>
                  <a:txBody>
                    <a:bodyPr/>
                    <a:lstStyle/>
                    <a:p>
                      <a:pPr algn="ctr">
                        <a:lnSpc>
                          <a:spcPct val="100000"/>
                        </a:lnSpc>
                      </a:pP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答 辩 人</a:t>
                      </a: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论  文  题  目</a:t>
                      </a: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导师</a:t>
                      </a:r>
                    </a:p>
                  </a:txBody>
                  <a:tcPr anchor="ctr"/>
                </a:tc>
                <a:extLst>
                  <a:ext uri="{0D108BD9-81ED-4DB2-BD59-A6C34878D82A}">
                    <a16:rowId xmlns:a16="http://schemas.microsoft.com/office/drawing/2014/main" xmlns="" val="3591762367"/>
                  </a:ext>
                </a:extLst>
              </a:tr>
              <a:tr h="1071378">
                <a:tc>
                  <a:txBody>
                    <a:bodyPr/>
                    <a:lstStyle/>
                    <a:p>
                      <a:pPr algn="ctr">
                        <a:lnSpc>
                          <a:spcPct val="100000"/>
                        </a:lnSpc>
                      </a:pPr>
                      <a:r>
                        <a:rPr lang="en-US" altLang="zh-CN"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董书伟</a:t>
                      </a: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盐碱胁迫诱导蒺藜苜蓿叶片衰老的比较转录组分析</a:t>
                      </a: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王增裕 教授</a:t>
                      </a:r>
                    </a:p>
                  </a:txBody>
                  <a:tcPr anchor="ctr"/>
                </a:tc>
                <a:extLst>
                  <a:ext uri="{0D108BD9-81ED-4DB2-BD59-A6C34878D82A}">
                    <a16:rowId xmlns:a16="http://schemas.microsoft.com/office/drawing/2014/main" xmlns="" val="2536728573"/>
                  </a:ext>
                </a:extLst>
              </a:tr>
              <a:tr h="1071378">
                <a:tc>
                  <a:txBody>
                    <a:bodyPr/>
                    <a:lstStyle/>
                    <a:p>
                      <a:pPr algn="ctr">
                        <a:lnSpc>
                          <a:spcPct val="100000"/>
                        </a:lnSpc>
                      </a:pPr>
                      <a:r>
                        <a:rPr lang="en-US" altLang="zh-CN" dirty="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胡警匀</a:t>
                      </a: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紫花苜蓿对亚磷酸盐胁迫响应机制的分析</a:t>
                      </a: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孙娟 教授</a:t>
                      </a:r>
                    </a:p>
                  </a:txBody>
                  <a:tcPr anchor="ctr"/>
                </a:tc>
                <a:extLst>
                  <a:ext uri="{0D108BD9-81ED-4DB2-BD59-A6C34878D82A}">
                    <a16:rowId xmlns:a16="http://schemas.microsoft.com/office/drawing/2014/main" xmlns="" val="2596733371"/>
                  </a:ext>
                </a:extLst>
              </a:tr>
              <a:tr h="1071378">
                <a:tc>
                  <a:txBody>
                    <a:bodyPr/>
                    <a:lstStyle/>
                    <a:p>
                      <a:pPr algn="ctr">
                        <a:lnSpc>
                          <a:spcPct val="100000"/>
                        </a:lnSpc>
                      </a:pPr>
                      <a:r>
                        <a:rPr lang="en-US" altLang="zh-CN" dirty="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刘　扬</a:t>
                      </a:r>
                    </a:p>
                  </a:txBody>
                  <a:tcPr anchor="ctr"/>
                </a:tc>
                <a:tc>
                  <a:txBody>
                    <a:bodyPr/>
                    <a:lstStyle/>
                    <a:p>
                      <a:pPr algn="ctr">
                        <a:lnSpc>
                          <a:spcPct val="100000"/>
                        </a:lnSpc>
                      </a:pPr>
                      <a:r>
                        <a:rPr lang="en-US" altLang="zh-CN" i="1" dirty="0">
                          <a:latin typeface="微软雅黑" panose="020B0503020204020204" pitchFamily="34" charset="-122"/>
                          <a:ea typeface="微软雅黑" panose="020B0503020204020204" pitchFamily="34" charset="-122"/>
                        </a:rPr>
                        <a:t>MsNPR1</a:t>
                      </a:r>
                      <a:r>
                        <a:rPr lang="zh-CN" altLang="en-US" dirty="0">
                          <a:latin typeface="微软雅黑" panose="020B0503020204020204" pitchFamily="34" charset="-122"/>
                          <a:ea typeface="微软雅黑" panose="020B0503020204020204" pitchFamily="34" charset="-122"/>
                        </a:rPr>
                        <a:t>和</a:t>
                      </a:r>
                      <a:r>
                        <a:rPr lang="en-US" altLang="zh-CN" i="1" dirty="0">
                          <a:latin typeface="微软雅黑" panose="020B0503020204020204" pitchFamily="34" charset="-122"/>
                          <a:ea typeface="微软雅黑" panose="020B0503020204020204" pitchFamily="34" charset="-122"/>
                        </a:rPr>
                        <a:t>MsNPR3</a:t>
                      </a:r>
                      <a:r>
                        <a:rPr lang="zh-CN" altLang="en-US" dirty="0">
                          <a:latin typeface="微软雅黑" panose="020B0503020204020204" pitchFamily="34" charset="-122"/>
                          <a:ea typeface="微软雅黑" panose="020B0503020204020204" pitchFamily="34" charset="-122"/>
                        </a:rPr>
                        <a:t>在紫花苜蓿镰刀菌根腐病抗性调控中的功能研究</a:t>
                      </a: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杨国锋 教授</a:t>
                      </a:r>
                    </a:p>
                  </a:txBody>
                  <a:tcPr anchor="ctr"/>
                </a:tc>
                <a:extLst>
                  <a:ext uri="{0D108BD9-81ED-4DB2-BD59-A6C34878D82A}">
                    <a16:rowId xmlns:a16="http://schemas.microsoft.com/office/drawing/2014/main" xmlns="" val="970302656"/>
                  </a:ext>
                </a:extLst>
              </a:tr>
              <a:tr h="1071378">
                <a:tc>
                  <a:txBody>
                    <a:bodyPr/>
                    <a:lstStyle/>
                    <a:p>
                      <a:pPr algn="ctr">
                        <a:lnSpc>
                          <a:spcPct val="100000"/>
                        </a:lnSpc>
                      </a:pPr>
                      <a:r>
                        <a:rPr lang="en-US" altLang="zh-CN" dirty="0">
                          <a:latin typeface="微软雅黑" panose="020B0503020204020204" pitchFamily="34" charset="-122"/>
                          <a:ea typeface="微软雅黑" panose="020B0503020204020204" pitchFamily="34" charset="-122"/>
                        </a:rPr>
                        <a:t>4</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algn="ctr" defTabSz="1295979" rtl="0" eaLnBrk="1" latinLnBrk="0" hangingPunct="1">
                        <a:lnSpc>
                          <a:spcPct val="100000"/>
                        </a:lnSpc>
                      </a:pPr>
                      <a:r>
                        <a:rPr lang="zh-CN" altLang="zh-CN" sz="2551" kern="1200" dirty="0">
                          <a:solidFill>
                            <a:schemeClr val="dk1"/>
                          </a:solidFill>
                          <a:latin typeface="微软雅黑" panose="020B0503020204020204" pitchFamily="34" charset="-122"/>
                          <a:ea typeface="微软雅黑" panose="020B0503020204020204" pitchFamily="34" charset="-122"/>
                          <a:cs typeface="+mn-cs"/>
                        </a:rPr>
                        <a:t>轩诗壮</a:t>
                      </a:r>
                      <a:endParaRPr lang="zh-CN" altLang="en-US" sz="2551"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algn="ctr">
                        <a:lnSpc>
                          <a:spcPct val="100000"/>
                        </a:lnSpc>
                      </a:pPr>
                      <a:r>
                        <a:rPr lang="zh-CN" altLang="zh-CN" sz="2551" kern="1200" dirty="0">
                          <a:solidFill>
                            <a:schemeClr val="dk1"/>
                          </a:solidFill>
                          <a:latin typeface="微软雅黑" panose="020B0503020204020204" pitchFamily="34" charset="-122"/>
                          <a:ea typeface="微软雅黑" panose="020B0503020204020204" pitchFamily="34" charset="-122"/>
                          <a:cs typeface="+mn-cs"/>
                        </a:rPr>
                        <a:t>行距和施肥与刈割时间对苜蓿田杂草发生的影响</a:t>
                      </a:r>
                      <a:endParaRPr lang="zh-CN" altLang="en-US" sz="2551"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孙娟 教授</a:t>
                      </a:r>
                    </a:p>
                  </a:txBody>
                  <a:tcPr anchor="ctr"/>
                </a:tc>
                <a:extLst>
                  <a:ext uri="{0D108BD9-81ED-4DB2-BD59-A6C34878D82A}">
                    <a16:rowId xmlns:a16="http://schemas.microsoft.com/office/drawing/2014/main" xmlns="" val="1390023056"/>
                  </a:ext>
                </a:extLst>
              </a:tr>
              <a:tr h="1071378">
                <a:tc>
                  <a:txBody>
                    <a:bodyPr/>
                    <a:lstStyle/>
                    <a:p>
                      <a:pPr algn="ctr">
                        <a:lnSpc>
                          <a:spcPct val="100000"/>
                        </a:lnSpc>
                      </a:pPr>
                      <a:r>
                        <a:rPr lang="en-US" altLang="zh-CN" dirty="0">
                          <a:latin typeface="微软雅黑" panose="020B0503020204020204" pitchFamily="34" charset="-122"/>
                          <a:ea typeface="微软雅黑" panose="020B0503020204020204" pitchFamily="34" charset="-122"/>
                        </a:rPr>
                        <a:t>5</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蒋　林</a:t>
                      </a:r>
                    </a:p>
                  </a:txBody>
                  <a:tcPr anchor="ctr"/>
                </a:tc>
                <a:tc>
                  <a:txBody>
                    <a:bodyPr/>
                    <a:lstStyle/>
                    <a:p>
                      <a:pPr algn="ctr">
                        <a:lnSpc>
                          <a:spcPct val="100000"/>
                        </a:lnSpc>
                      </a:pPr>
                      <a:r>
                        <a:rPr lang="zh-CN" altLang="zh-CN" sz="2551" kern="1200" dirty="0">
                          <a:solidFill>
                            <a:schemeClr val="dk1"/>
                          </a:solidFill>
                          <a:latin typeface="微软雅黑" panose="020B0503020204020204" pitchFamily="34" charset="-122"/>
                          <a:ea typeface="微软雅黑" panose="020B0503020204020204" pitchFamily="34" charset="-122"/>
                          <a:cs typeface="+mn-cs"/>
                        </a:rPr>
                        <a:t>紫花苜蓿耐盐碱关键基因的筛选</a:t>
                      </a:r>
                      <a:endParaRPr lang="zh-CN" altLang="en-US" sz="2551"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王增裕 教授</a:t>
                      </a:r>
                      <a:endParaRPr lang="en-US" altLang="zh-CN" dirty="0">
                        <a:latin typeface="微软雅黑" panose="020B0503020204020204" pitchFamily="34" charset="-122"/>
                        <a:ea typeface="微软雅黑" panose="020B0503020204020204" pitchFamily="34" charset="-122"/>
                      </a:endParaRPr>
                    </a:p>
                    <a:p>
                      <a:pPr algn="ctr">
                        <a:lnSpc>
                          <a:spcPct val="100000"/>
                        </a:lnSpc>
                      </a:pPr>
                      <a:r>
                        <a:rPr lang="zh-CN" altLang="en-US" dirty="0">
                          <a:latin typeface="微软雅黑" panose="020B0503020204020204" pitchFamily="34" charset="-122"/>
                          <a:ea typeface="微软雅黑" panose="020B0503020204020204" pitchFamily="34" charset="-122"/>
                        </a:rPr>
                        <a:t>翟桂玉 研究员</a:t>
                      </a:r>
                    </a:p>
                  </a:txBody>
                  <a:tcPr anchor="ctr"/>
                </a:tc>
                <a:extLst>
                  <a:ext uri="{0D108BD9-81ED-4DB2-BD59-A6C34878D82A}">
                    <a16:rowId xmlns:a16="http://schemas.microsoft.com/office/drawing/2014/main" xmlns="" val="2299169522"/>
                  </a:ext>
                </a:extLst>
              </a:tr>
            </a:tbl>
          </a:graphicData>
        </a:graphic>
      </p:graphicFrame>
    </p:spTree>
    <p:extLst>
      <p:ext uri="{BB962C8B-B14F-4D97-AF65-F5344CB8AC3E}">
        <p14:creationId xmlns:p14="http://schemas.microsoft.com/office/powerpoint/2010/main" val="120383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xmlns="" id="{CBE48C6F-B8DC-48AC-8C75-D6583E10A986}"/>
              </a:ext>
            </a:extLst>
          </p:cNvPr>
          <p:cNvSpPr/>
          <p:nvPr/>
        </p:nvSpPr>
        <p:spPr>
          <a:xfrm>
            <a:off x="541845" y="1546840"/>
            <a:ext cx="16242888" cy="4046219"/>
          </a:xfrm>
          <a:prstGeom prst="roundRect">
            <a:avLst>
              <a:gd name="adj" fmla="val 13026"/>
            </a:avLst>
          </a:prstGeom>
          <a:gradFill>
            <a:gsLst>
              <a:gs pos="33000">
                <a:schemeClr val="accent1">
                  <a:lumMod val="5000"/>
                  <a:lumOff val="95000"/>
                  <a:alpha val="89000"/>
                </a:schemeClr>
              </a:gs>
              <a:gs pos="100000">
                <a:srgbClr val="87D2E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标题 1">
            <a:extLst>
              <a:ext uri="{FF2B5EF4-FFF2-40B4-BE49-F238E27FC236}">
                <a16:creationId xmlns:a16="http://schemas.microsoft.com/office/drawing/2014/main" xmlns="" id="{456D7904-2701-4E14-9E8F-C8B05C410866}"/>
              </a:ext>
            </a:extLst>
          </p:cNvPr>
          <p:cNvSpPr txBox="1">
            <a:spLocks/>
          </p:cNvSpPr>
          <p:nvPr/>
        </p:nvSpPr>
        <p:spPr>
          <a:xfrm>
            <a:off x="-23632" y="1563930"/>
            <a:ext cx="16785045" cy="1266596"/>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b="1" dirty="0">
                <a:ln w="15875">
                  <a:noFill/>
                </a:ln>
                <a:solidFill>
                  <a:srgbClr val="FF0000"/>
                </a:solidFill>
                <a:latin typeface="微软雅黑" panose="020B0503020204020204" pitchFamily="34" charset="-122"/>
                <a:ea typeface="微软雅黑" panose="020B0503020204020204" pitchFamily="34" charset="-122"/>
              </a:rPr>
              <a:t>2021</a:t>
            </a:r>
            <a:r>
              <a:rPr lang="zh-CN" altLang="en-US" sz="5400" b="1" dirty="0">
                <a:ln w="15875">
                  <a:noFill/>
                </a:ln>
                <a:solidFill>
                  <a:srgbClr val="FF0000"/>
                </a:solidFill>
                <a:latin typeface="微软雅黑" panose="020B0503020204020204" pitchFamily="34" charset="-122"/>
                <a:ea typeface="微软雅黑" panose="020B0503020204020204" pitchFamily="34" charset="-122"/>
              </a:rPr>
              <a:t>届硕士研究生毕业论文答辩会</a:t>
            </a:r>
          </a:p>
        </p:txBody>
      </p:sp>
      <p:sp>
        <p:nvSpPr>
          <p:cNvPr id="6" name="副标题 2">
            <a:extLst>
              <a:ext uri="{FF2B5EF4-FFF2-40B4-BE49-F238E27FC236}">
                <a16:creationId xmlns:a16="http://schemas.microsoft.com/office/drawing/2014/main" xmlns="" id="{1A297C83-4C18-4F9A-8BD6-275CE24EDB7C}"/>
              </a:ext>
            </a:extLst>
          </p:cNvPr>
          <p:cNvSpPr txBox="1">
            <a:spLocks/>
          </p:cNvSpPr>
          <p:nvPr/>
        </p:nvSpPr>
        <p:spPr>
          <a:xfrm>
            <a:off x="506708" y="2622579"/>
            <a:ext cx="16313163" cy="864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b="1" dirty="0">
                <a:latin typeface="微软雅黑" panose="020B0503020204020204" pitchFamily="34" charset="-122"/>
                <a:ea typeface="微软雅黑" panose="020B0503020204020204" pitchFamily="34" charset="-122"/>
              </a:rPr>
              <a:t>时间：</a:t>
            </a:r>
            <a:r>
              <a:rPr lang="en-US" altLang="zh-CN" b="1" dirty="0">
                <a:latin typeface="微软雅黑" panose="020B0503020204020204" pitchFamily="34" charset="-122"/>
                <a:ea typeface="微软雅黑" panose="020B0503020204020204" pitchFamily="34" charset="-122"/>
              </a:rPr>
              <a:t>5</a:t>
            </a:r>
            <a:r>
              <a:rPr lang="zh-CN" altLang="en-US" b="1" dirty="0">
                <a:latin typeface="微软雅黑" panose="020B0503020204020204" pitchFamily="34" charset="-122"/>
                <a:ea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rPr>
              <a:t>30</a:t>
            </a:r>
            <a:r>
              <a:rPr lang="zh-CN" altLang="en-US" b="1" dirty="0">
                <a:latin typeface="微软雅黑" panose="020B0503020204020204" pitchFamily="34" charset="-122"/>
                <a:ea typeface="微软雅黑" panose="020B0503020204020204" pitchFamily="34" charset="-122"/>
              </a:rPr>
              <a:t>日</a:t>
            </a:r>
            <a:r>
              <a:rPr lang="en-US" altLang="zh-CN" b="1" dirty="0">
                <a:latin typeface="微软雅黑" panose="020B0503020204020204" pitchFamily="34" charset="-122"/>
                <a:ea typeface="微软雅黑" panose="020B0503020204020204" pitchFamily="34" charset="-122"/>
              </a:rPr>
              <a:t>   14:30</a:t>
            </a:r>
            <a:r>
              <a:rPr lang="zh-CN" altLang="en-US" b="1" dirty="0">
                <a:latin typeface="微软雅黑" panose="020B0503020204020204" pitchFamily="34" charset="-122"/>
                <a:ea typeface="微软雅黑" panose="020B0503020204020204" pitchFamily="34" charset="-122"/>
              </a:rPr>
              <a:t>       地点：科技楼</a:t>
            </a:r>
            <a:r>
              <a:rPr lang="en-US" altLang="zh-CN" b="1" dirty="0">
                <a:latin typeface="微软雅黑" panose="020B0503020204020204" pitchFamily="34" charset="-122"/>
                <a:ea typeface="微软雅黑" panose="020B0503020204020204" pitchFamily="34" charset="-122"/>
              </a:rPr>
              <a:t>3027</a:t>
            </a:r>
            <a:endParaRPr lang="zh-CN" altLang="en-US" b="1" dirty="0">
              <a:latin typeface="微软雅黑" panose="020B0503020204020204" pitchFamily="34" charset="-122"/>
              <a:ea typeface="微软雅黑" panose="020B0503020204020204" pitchFamily="34" charset="-122"/>
            </a:endParaRPr>
          </a:p>
        </p:txBody>
      </p:sp>
      <p:graphicFrame>
        <p:nvGraphicFramePr>
          <p:cNvPr id="8" name="表格 8">
            <a:extLst>
              <a:ext uri="{FF2B5EF4-FFF2-40B4-BE49-F238E27FC236}">
                <a16:creationId xmlns:a16="http://schemas.microsoft.com/office/drawing/2014/main" xmlns="" id="{3B4C87BA-01E4-4F6D-87E6-FC1D4340B3C7}"/>
              </a:ext>
            </a:extLst>
          </p:cNvPr>
          <p:cNvGraphicFramePr>
            <a:graphicFrameLocks noGrp="1"/>
          </p:cNvGraphicFramePr>
          <p:nvPr>
            <p:extLst>
              <p:ext uri="{D42A27DB-BD31-4B8C-83A1-F6EECF244321}">
                <p14:modId xmlns:p14="http://schemas.microsoft.com/office/powerpoint/2010/main" val="781106868"/>
              </p:ext>
            </p:extLst>
          </p:nvPr>
        </p:nvGraphicFramePr>
        <p:xfrm>
          <a:off x="518525" y="3523884"/>
          <a:ext cx="16242889" cy="6089672"/>
        </p:xfrm>
        <a:graphic>
          <a:graphicData uri="http://schemas.openxmlformats.org/drawingml/2006/table">
            <a:tbl>
              <a:tblPr firstRow="1" bandRow="1">
                <a:tableStyleId>{7DF18680-E054-41AD-8BC1-D1AEF772440D}</a:tableStyleId>
              </a:tblPr>
              <a:tblGrid>
                <a:gridCol w="1151249">
                  <a:extLst>
                    <a:ext uri="{9D8B030D-6E8A-4147-A177-3AD203B41FA5}">
                      <a16:colId xmlns:a16="http://schemas.microsoft.com/office/drawing/2014/main" xmlns="" val="581100961"/>
                    </a:ext>
                  </a:extLst>
                </a:gridCol>
                <a:gridCol w="2195191">
                  <a:extLst>
                    <a:ext uri="{9D8B030D-6E8A-4147-A177-3AD203B41FA5}">
                      <a16:colId xmlns:a16="http://schemas.microsoft.com/office/drawing/2014/main" xmlns="" val="2098588324"/>
                    </a:ext>
                  </a:extLst>
                </a:gridCol>
                <a:gridCol w="9202939">
                  <a:extLst>
                    <a:ext uri="{9D8B030D-6E8A-4147-A177-3AD203B41FA5}">
                      <a16:colId xmlns:a16="http://schemas.microsoft.com/office/drawing/2014/main" xmlns="" val="3578235835"/>
                    </a:ext>
                  </a:extLst>
                </a:gridCol>
                <a:gridCol w="3693510">
                  <a:extLst>
                    <a:ext uri="{9D8B030D-6E8A-4147-A177-3AD203B41FA5}">
                      <a16:colId xmlns:a16="http://schemas.microsoft.com/office/drawing/2014/main" xmlns="" val="2418878640"/>
                    </a:ext>
                  </a:extLst>
                </a:gridCol>
              </a:tblGrid>
              <a:tr h="786587">
                <a:tc>
                  <a:txBody>
                    <a:bodyPr/>
                    <a:lstStyle/>
                    <a:p>
                      <a:pPr algn="ctr">
                        <a:lnSpc>
                          <a:spcPct val="100000"/>
                        </a:lnSpc>
                      </a:pP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答 辩 人</a:t>
                      </a: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论  文  题  目</a:t>
                      </a: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导师</a:t>
                      </a:r>
                    </a:p>
                  </a:txBody>
                  <a:tcPr anchor="ctr"/>
                </a:tc>
                <a:extLst>
                  <a:ext uri="{0D108BD9-81ED-4DB2-BD59-A6C34878D82A}">
                    <a16:rowId xmlns:a16="http://schemas.microsoft.com/office/drawing/2014/main" xmlns="" val="3591762367"/>
                  </a:ext>
                </a:extLst>
              </a:tr>
              <a:tr h="1060617">
                <a:tc>
                  <a:txBody>
                    <a:bodyPr/>
                    <a:lstStyle/>
                    <a:p>
                      <a:pPr algn="ctr">
                        <a:lnSpc>
                          <a:spcPct val="100000"/>
                        </a:lnSpc>
                      </a:pPr>
                      <a:r>
                        <a:rPr lang="en-US" altLang="zh-CN"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孟　帅</a:t>
                      </a:r>
                    </a:p>
                  </a:txBody>
                  <a:tcPr anchor="ctr"/>
                </a:tc>
                <a:tc>
                  <a:txBody>
                    <a:bodyPr/>
                    <a:lstStyle/>
                    <a:p>
                      <a:pPr marL="0" algn="ctr" defTabSz="1295979" rtl="0" eaLnBrk="1" latinLnBrk="0" hangingPunct="1">
                        <a:lnSpc>
                          <a:spcPct val="100000"/>
                        </a:lnSpc>
                      </a:pPr>
                      <a:r>
                        <a:rPr lang="zh-CN" altLang="zh-CN" sz="2551" kern="1200" dirty="0">
                          <a:solidFill>
                            <a:schemeClr val="dk1"/>
                          </a:solidFill>
                          <a:latin typeface="微软雅黑" panose="020B0503020204020204" pitchFamily="34" charset="-122"/>
                          <a:ea typeface="微软雅黑" panose="020B0503020204020204" pitchFamily="34" charset="-122"/>
                          <a:cs typeface="+mn-cs"/>
                        </a:rPr>
                        <a:t>追肥与收获时期对胶州地区全株青贮玉米产量和品质的影响</a:t>
                      </a:r>
                      <a:endParaRPr lang="zh-CN" altLang="en-US" sz="2551"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刘洪庆 教授</a:t>
                      </a:r>
                      <a:endParaRPr lang="en-US" altLang="zh-CN" dirty="0">
                        <a:latin typeface="微软雅黑" panose="020B0503020204020204" pitchFamily="34" charset="-122"/>
                        <a:ea typeface="微软雅黑" panose="020B0503020204020204" pitchFamily="34" charset="-122"/>
                      </a:endParaRPr>
                    </a:p>
                    <a:p>
                      <a:pPr algn="ctr">
                        <a:lnSpc>
                          <a:spcPct val="100000"/>
                        </a:lnSpc>
                      </a:pPr>
                      <a:r>
                        <a:rPr lang="zh-CN" altLang="en-US" dirty="0">
                          <a:latin typeface="微软雅黑" panose="020B0503020204020204" pitchFamily="34" charset="-122"/>
                          <a:ea typeface="微软雅黑" panose="020B0503020204020204" pitchFamily="34" charset="-122"/>
                        </a:rPr>
                        <a:t>李福利 研究员</a:t>
                      </a:r>
                    </a:p>
                  </a:txBody>
                  <a:tcPr anchor="ctr"/>
                </a:tc>
                <a:extLst>
                  <a:ext uri="{0D108BD9-81ED-4DB2-BD59-A6C34878D82A}">
                    <a16:rowId xmlns:a16="http://schemas.microsoft.com/office/drawing/2014/main" xmlns="" val="2536728573"/>
                  </a:ext>
                </a:extLst>
              </a:tr>
              <a:tr h="1060617">
                <a:tc>
                  <a:txBody>
                    <a:bodyPr/>
                    <a:lstStyle/>
                    <a:p>
                      <a:pPr algn="ctr">
                        <a:lnSpc>
                          <a:spcPct val="100000"/>
                        </a:lnSpc>
                      </a:pPr>
                      <a:r>
                        <a:rPr lang="en-US" altLang="zh-CN" dirty="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zh-CN" sz="2551" kern="1200" dirty="0">
                          <a:solidFill>
                            <a:schemeClr val="dk1"/>
                          </a:solidFill>
                          <a:latin typeface="微软雅黑" panose="020B0503020204020204" pitchFamily="34" charset="-122"/>
                          <a:ea typeface="微软雅黑" panose="020B0503020204020204" pitchFamily="34" charset="-122"/>
                          <a:cs typeface="+mn-cs"/>
                        </a:rPr>
                        <a:t>唐新凯</a:t>
                      </a:r>
                      <a:endParaRPr lang="zh-CN" altLang="en-US" sz="2551"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algn="ctr">
                        <a:lnSpc>
                          <a:spcPct val="100000"/>
                        </a:lnSpc>
                      </a:pPr>
                      <a:r>
                        <a:rPr lang="zh-CN" altLang="en-US" sz="2551" kern="1200" dirty="0">
                          <a:solidFill>
                            <a:schemeClr val="dk1"/>
                          </a:solidFill>
                          <a:latin typeface="微软雅黑" panose="020B0503020204020204" pitchFamily="34" charset="-122"/>
                          <a:ea typeface="微软雅黑" panose="020B0503020204020204" pitchFamily="34" charset="-122"/>
                          <a:cs typeface="+mn-cs"/>
                        </a:rPr>
                        <a:t>不同播种方式下混播草地生产性能、茎叶性状</a:t>
                      </a:r>
                      <a:r>
                        <a:rPr lang="zh-CN" altLang="en-US" sz="2551" kern="1200">
                          <a:solidFill>
                            <a:schemeClr val="dk1"/>
                          </a:solidFill>
                          <a:latin typeface="微软雅黑" panose="020B0503020204020204" pitchFamily="34" charset="-122"/>
                          <a:ea typeface="微软雅黑" panose="020B0503020204020204" pitchFamily="34" charset="-122"/>
                          <a:cs typeface="+mn-cs"/>
                        </a:rPr>
                        <a:t>特征的研究</a:t>
                      </a:r>
                      <a:endParaRPr lang="zh-CN" altLang="en-US" sz="2551"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algn="ctr">
                        <a:lnSpc>
                          <a:spcPct val="100000"/>
                        </a:lnSpc>
                      </a:pPr>
                      <a:r>
                        <a:rPr lang="zh-CN" altLang="en-US" sz="2551" kern="1200" dirty="0">
                          <a:solidFill>
                            <a:schemeClr val="dk1"/>
                          </a:solidFill>
                          <a:latin typeface="微软雅黑" panose="020B0503020204020204" pitchFamily="34" charset="-122"/>
                          <a:ea typeface="微软雅黑" panose="020B0503020204020204" pitchFamily="34" charset="-122"/>
                          <a:cs typeface="+mn-cs"/>
                        </a:rPr>
                        <a:t>孙娟 教授</a:t>
                      </a:r>
                      <a:endParaRPr lang="en-US" altLang="zh-CN" sz="2551" kern="1200" dirty="0">
                        <a:solidFill>
                          <a:schemeClr val="dk1"/>
                        </a:solidFill>
                        <a:latin typeface="微软雅黑" panose="020B0503020204020204" pitchFamily="34" charset="-122"/>
                        <a:ea typeface="微软雅黑" panose="020B0503020204020204" pitchFamily="34" charset="-122"/>
                        <a:cs typeface="+mn-cs"/>
                      </a:endParaRPr>
                    </a:p>
                    <a:p>
                      <a:pPr algn="ctr">
                        <a:lnSpc>
                          <a:spcPct val="100000"/>
                        </a:lnSpc>
                      </a:pPr>
                      <a:r>
                        <a:rPr lang="zh-CN" altLang="en-US" sz="2551" kern="1200" dirty="0">
                          <a:solidFill>
                            <a:schemeClr val="dk1"/>
                          </a:solidFill>
                          <a:latin typeface="微软雅黑" panose="020B0503020204020204" pitchFamily="34" charset="-122"/>
                          <a:ea typeface="微软雅黑" panose="020B0503020204020204" pitchFamily="34" charset="-122"/>
                          <a:cs typeface="+mn-cs"/>
                        </a:rPr>
                        <a:t>翟桂玉 研究员</a:t>
                      </a:r>
                    </a:p>
                  </a:txBody>
                  <a:tcPr anchor="ctr"/>
                </a:tc>
                <a:extLst>
                  <a:ext uri="{0D108BD9-81ED-4DB2-BD59-A6C34878D82A}">
                    <a16:rowId xmlns:a16="http://schemas.microsoft.com/office/drawing/2014/main" xmlns="" val="2596733371"/>
                  </a:ext>
                </a:extLst>
              </a:tr>
              <a:tr h="1060617">
                <a:tc>
                  <a:txBody>
                    <a:bodyPr/>
                    <a:lstStyle/>
                    <a:p>
                      <a:pPr algn="ctr">
                        <a:lnSpc>
                          <a:spcPct val="100000"/>
                        </a:lnSpc>
                      </a:pPr>
                      <a:r>
                        <a:rPr lang="en-US" altLang="zh-CN" dirty="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zh-CN" sz="2551" kern="1200" dirty="0">
                          <a:solidFill>
                            <a:schemeClr val="dk1"/>
                          </a:solidFill>
                          <a:latin typeface="微软雅黑" panose="020B0503020204020204" pitchFamily="34" charset="-122"/>
                          <a:ea typeface="微软雅黑" panose="020B0503020204020204" pitchFamily="34" charset="-122"/>
                          <a:cs typeface="+mn-cs"/>
                        </a:rPr>
                        <a:t>王吉祥</a:t>
                      </a:r>
                      <a:endParaRPr lang="zh-CN" altLang="en-US" sz="2551"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algn="ctr">
                        <a:lnSpc>
                          <a:spcPct val="100000"/>
                        </a:lnSpc>
                      </a:pPr>
                      <a:r>
                        <a:rPr lang="zh-CN" altLang="zh-CN" sz="2551" kern="1200" dirty="0">
                          <a:solidFill>
                            <a:schemeClr val="dk1"/>
                          </a:solidFill>
                          <a:latin typeface="微软雅黑" panose="020B0503020204020204" pitchFamily="34" charset="-122"/>
                          <a:ea typeface="微软雅黑" panose="020B0503020204020204" pitchFamily="34" charset="-122"/>
                          <a:cs typeface="+mn-cs"/>
                        </a:rPr>
                        <a:t>亚磷酸盐对紫花苜蓿生长特性和土壤的影响</a:t>
                      </a:r>
                      <a:endParaRPr lang="zh-CN" altLang="en-US" sz="2551"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marL="0" marR="0" lvl="0" indent="0" algn="ctr" defTabSz="1295979" rtl="0" eaLnBrk="1" fontAlgn="auto" latinLnBrk="0" hangingPunct="1">
                        <a:lnSpc>
                          <a:spcPct val="100000"/>
                        </a:lnSpc>
                        <a:spcBef>
                          <a:spcPts val="0"/>
                        </a:spcBef>
                        <a:spcAft>
                          <a:spcPts val="0"/>
                        </a:spcAft>
                        <a:buClrTx/>
                        <a:buSzTx/>
                        <a:buFontTx/>
                        <a:buNone/>
                        <a:tabLst/>
                        <a:defRPr/>
                      </a:pPr>
                      <a:r>
                        <a:rPr lang="zh-CN" altLang="en-US" sz="2551" kern="1200" dirty="0">
                          <a:solidFill>
                            <a:schemeClr val="dk1"/>
                          </a:solidFill>
                          <a:latin typeface="微软雅黑" panose="020B0503020204020204" pitchFamily="34" charset="-122"/>
                          <a:ea typeface="微软雅黑" panose="020B0503020204020204" pitchFamily="34" charset="-122"/>
                          <a:cs typeface="+mn-cs"/>
                        </a:rPr>
                        <a:t>孙娟 教授</a:t>
                      </a:r>
                      <a:endParaRPr lang="en-US" altLang="zh-CN" sz="2551" kern="1200" dirty="0">
                        <a:solidFill>
                          <a:schemeClr val="dk1"/>
                        </a:solidFill>
                        <a:latin typeface="微软雅黑" panose="020B0503020204020204" pitchFamily="34" charset="-122"/>
                        <a:ea typeface="微软雅黑" panose="020B0503020204020204" pitchFamily="34" charset="-122"/>
                        <a:cs typeface="+mn-cs"/>
                      </a:endParaRPr>
                    </a:p>
                    <a:p>
                      <a:pPr marL="0" marR="0" lvl="0" indent="0" algn="ctr" defTabSz="1295979"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李福利 研究员</a:t>
                      </a:r>
                    </a:p>
                  </a:txBody>
                  <a:tcPr anchor="ctr"/>
                </a:tc>
                <a:extLst>
                  <a:ext uri="{0D108BD9-81ED-4DB2-BD59-A6C34878D82A}">
                    <a16:rowId xmlns:a16="http://schemas.microsoft.com/office/drawing/2014/main" xmlns="" val="970302656"/>
                  </a:ext>
                </a:extLst>
              </a:tr>
              <a:tr h="1060617">
                <a:tc>
                  <a:txBody>
                    <a:bodyPr/>
                    <a:lstStyle/>
                    <a:p>
                      <a:pPr algn="ctr">
                        <a:lnSpc>
                          <a:spcPct val="100000"/>
                        </a:lnSpc>
                      </a:pPr>
                      <a:r>
                        <a:rPr lang="en-US" altLang="zh-CN" dirty="0">
                          <a:latin typeface="微软雅黑" panose="020B0503020204020204" pitchFamily="34" charset="-122"/>
                          <a:ea typeface="微软雅黑" panose="020B0503020204020204" pitchFamily="34" charset="-122"/>
                        </a:rPr>
                        <a:t>4</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zh-CN" sz="2551" kern="1200" dirty="0">
                          <a:solidFill>
                            <a:schemeClr val="dk1"/>
                          </a:solidFill>
                          <a:latin typeface="微软雅黑" panose="020B0503020204020204" pitchFamily="34" charset="-122"/>
                          <a:ea typeface="微软雅黑" panose="020B0503020204020204" pitchFamily="34" charset="-122"/>
                          <a:cs typeface="+mn-cs"/>
                        </a:rPr>
                        <a:t>王新祯</a:t>
                      </a:r>
                      <a:endParaRPr lang="zh-CN" altLang="en-US" sz="2551"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algn="ctr">
                        <a:lnSpc>
                          <a:spcPct val="100000"/>
                        </a:lnSpc>
                      </a:pPr>
                      <a:r>
                        <a:rPr lang="zh-CN" altLang="zh-CN" sz="2551" kern="1200" dirty="0">
                          <a:solidFill>
                            <a:schemeClr val="dk1"/>
                          </a:solidFill>
                          <a:latin typeface="微软雅黑" panose="020B0503020204020204" pitchFamily="34" charset="-122"/>
                          <a:ea typeface="微软雅黑" panose="020B0503020204020204" pitchFamily="34" charset="-122"/>
                          <a:cs typeface="+mn-cs"/>
                        </a:rPr>
                        <a:t>芨芨草时空分布及根际土壤微生物特征研究</a:t>
                      </a:r>
                      <a:endParaRPr lang="zh-CN" altLang="en-US" sz="2551"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marL="0" marR="0" lvl="0" indent="0" algn="ctr" defTabSz="1295979" rtl="0" eaLnBrk="1" fontAlgn="auto" latinLnBrk="0" hangingPunct="1">
                        <a:lnSpc>
                          <a:spcPct val="100000"/>
                        </a:lnSpc>
                        <a:spcBef>
                          <a:spcPts val="0"/>
                        </a:spcBef>
                        <a:spcAft>
                          <a:spcPts val="0"/>
                        </a:spcAft>
                        <a:buClrTx/>
                        <a:buSzTx/>
                        <a:buFontTx/>
                        <a:buNone/>
                        <a:tabLst/>
                        <a:defRPr/>
                      </a:pPr>
                      <a:r>
                        <a:rPr lang="zh-CN" altLang="en-US" sz="2551" kern="1200" dirty="0">
                          <a:solidFill>
                            <a:schemeClr val="dk1"/>
                          </a:solidFill>
                          <a:latin typeface="微软雅黑" panose="020B0503020204020204" pitchFamily="34" charset="-122"/>
                          <a:ea typeface="微软雅黑" panose="020B0503020204020204" pitchFamily="34" charset="-122"/>
                          <a:cs typeface="+mn-cs"/>
                        </a:rPr>
                        <a:t>刘洪庆 教授</a:t>
                      </a:r>
                      <a:endParaRPr lang="en-US" altLang="zh-CN" sz="2551" kern="1200" dirty="0">
                        <a:solidFill>
                          <a:schemeClr val="dk1"/>
                        </a:solidFill>
                        <a:latin typeface="微软雅黑" panose="020B0503020204020204" pitchFamily="34" charset="-122"/>
                        <a:ea typeface="微软雅黑" panose="020B0503020204020204" pitchFamily="34" charset="-122"/>
                        <a:cs typeface="+mn-cs"/>
                      </a:endParaRPr>
                    </a:p>
                    <a:p>
                      <a:pPr marL="0" marR="0" lvl="0" indent="0" algn="ctr" defTabSz="1295979"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李福利 研究员</a:t>
                      </a:r>
                    </a:p>
                  </a:txBody>
                  <a:tcPr anchor="ctr"/>
                </a:tc>
                <a:extLst>
                  <a:ext uri="{0D108BD9-81ED-4DB2-BD59-A6C34878D82A}">
                    <a16:rowId xmlns:a16="http://schemas.microsoft.com/office/drawing/2014/main" xmlns="" val="1390023056"/>
                  </a:ext>
                </a:extLst>
              </a:tr>
              <a:tr h="1060617">
                <a:tc>
                  <a:txBody>
                    <a:bodyPr/>
                    <a:lstStyle/>
                    <a:p>
                      <a:pPr algn="ctr">
                        <a:lnSpc>
                          <a:spcPct val="100000"/>
                        </a:lnSpc>
                      </a:pPr>
                      <a:r>
                        <a:rPr lang="en-US" altLang="zh-CN" dirty="0">
                          <a:latin typeface="微软雅黑" panose="020B0503020204020204" pitchFamily="34" charset="-122"/>
                          <a:ea typeface="微软雅黑" panose="020B0503020204020204" pitchFamily="34" charset="-122"/>
                        </a:rPr>
                        <a:t>5</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zh-CN" sz="2551" kern="1200" dirty="0">
                          <a:solidFill>
                            <a:schemeClr val="dk1"/>
                          </a:solidFill>
                          <a:latin typeface="微软雅黑" panose="020B0503020204020204" pitchFamily="34" charset="-122"/>
                          <a:ea typeface="微软雅黑" panose="020B0503020204020204" pitchFamily="34" charset="-122"/>
                          <a:cs typeface="+mn-cs"/>
                        </a:rPr>
                        <a:t>徐</a:t>
                      </a:r>
                      <a:r>
                        <a:rPr lang="zh-CN" altLang="en-US" sz="2551" kern="1200" dirty="0">
                          <a:solidFill>
                            <a:schemeClr val="dk1"/>
                          </a:solidFill>
                          <a:latin typeface="微软雅黑" panose="020B0503020204020204" pitchFamily="34" charset="-122"/>
                          <a:ea typeface="微软雅黑" panose="020B0503020204020204" pitchFamily="34" charset="-122"/>
                          <a:cs typeface="+mn-cs"/>
                        </a:rPr>
                        <a:t>　</a:t>
                      </a:r>
                      <a:r>
                        <a:rPr lang="zh-CN" altLang="zh-CN" sz="2551" kern="1200" dirty="0">
                          <a:solidFill>
                            <a:schemeClr val="dk1"/>
                          </a:solidFill>
                          <a:latin typeface="微软雅黑" panose="020B0503020204020204" pitchFamily="34" charset="-122"/>
                          <a:ea typeface="微软雅黑" panose="020B0503020204020204" pitchFamily="34" charset="-122"/>
                          <a:cs typeface="+mn-cs"/>
                        </a:rPr>
                        <a:t>聪</a:t>
                      </a:r>
                      <a:endParaRPr lang="zh-CN" altLang="en-US" sz="2551"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algn="ctr">
                        <a:lnSpc>
                          <a:spcPct val="100000"/>
                        </a:lnSpc>
                      </a:pPr>
                      <a:r>
                        <a:rPr lang="zh-CN" altLang="zh-CN" sz="2551" kern="1200" dirty="0">
                          <a:solidFill>
                            <a:schemeClr val="dk1"/>
                          </a:solidFill>
                          <a:latin typeface="微软雅黑" panose="020B0503020204020204" pitchFamily="34" charset="-122"/>
                          <a:ea typeface="微软雅黑" panose="020B0503020204020204" pitchFamily="34" charset="-122"/>
                          <a:cs typeface="+mn-cs"/>
                        </a:rPr>
                        <a:t>调控</a:t>
                      </a:r>
                      <a:r>
                        <a:rPr lang="en-US" altLang="zh-CN" sz="2551" i="1" kern="1200" dirty="0">
                          <a:solidFill>
                            <a:schemeClr val="dk1"/>
                          </a:solidFill>
                          <a:latin typeface="微软雅黑" panose="020B0503020204020204" pitchFamily="34" charset="-122"/>
                          <a:ea typeface="微软雅黑" panose="020B0503020204020204" pitchFamily="34" charset="-122"/>
                          <a:cs typeface="+mn-cs"/>
                        </a:rPr>
                        <a:t>GME</a:t>
                      </a:r>
                      <a:r>
                        <a:rPr lang="zh-CN" altLang="zh-CN" sz="2551" kern="1200" dirty="0">
                          <a:solidFill>
                            <a:schemeClr val="dk1"/>
                          </a:solidFill>
                          <a:latin typeface="微软雅黑" panose="020B0503020204020204" pitchFamily="34" charset="-122"/>
                          <a:ea typeface="微软雅黑" panose="020B0503020204020204" pitchFamily="34" charset="-122"/>
                          <a:cs typeface="+mn-cs"/>
                        </a:rPr>
                        <a:t>基因的表达改良紫花苜蓿品质</a:t>
                      </a:r>
                      <a:endParaRPr lang="zh-CN" altLang="en-US" sz="2551"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algn="ctr">
                        <a:lnSpc>
                          <a:spcPct val="100000"/>
                        </a:lnSpc>
                      </a:pPr>
                      <a:r>
                        <a:rPr lang="zh-CN" altLang="en-US" sz="2551" kern="1200" dirty="0">
                          <a:solidFill>
                            <a:schemeClr val="dk1"/>
                          </a:solidFill>
                          <a:latin typeface="微软雅黑" panose="020B0503020204020204" pitchFamily="34" charset="-122"/>
                          <a:ea typeface="微软雅黑" panose="020B0503020204020204" pitchFamily="34" charset="-122"/>
                          <a:cs typeface="+mn-cs"/>
                        </a:rPr>
                        <a:t>杨国锋 教授</a:t>
                      </a:r>
                      <a:endParaRPr lang="en-US" altLang="zh-CN" sz="2551" kern="1200" dirty="0">
                        <a:solidFill>
                          <a:schemeClr val="dk1"/>
                        </a:solidFill>
                        <a:latin typeface="微软雅黑" panose="020B0503020204020204" pitchFamily="34" charset="-122"/>
                        <a:ea typeface="微软雅黑" panose="020B0503020204020204" pitchFamily="34" charset="-122"/>
                        <a:cs typeface="+mn-cs"/>
                      </a:endParaRPr>
                    </a:p>
                    <a:p>
                      <a:pPr marL="0" marR="0" lvl="0" indent="0" algn="ctr" defTabSz="1295979" rtl="0" eaLnBrk="1" fontAlgn="auto" latinLnBrk="0" hangingPunct="1">
                        <a:lnSpc>
                          <a:spcPct val="100000"/>
                        </a:lnSpc>
                        <a:spcBef>
                          <a:spcPts val="0"/>
                        </a:spcBef>
                        <a:spcAft>
                          <a:spcPts val="0"/>
                        </a:spcAft>
                        <a:buClrTx/>
                        <a:buSzTx/>
                        <a:buFontTx/>
                        <a:buNone/>
                        <a:tabLst/>
                        <a:defRPr/>
                      </a:pPr>
                      <a:r>
                        <a:rPr lang="zh-CN" altLang="en-US" sz="2551" kern="1200" dirty="0">
                          <a:solidFill>
                            <a:schemeClr val="dk1"/>
                          </a:solidFill>
                          <a:latin typeface="微软雅黑" panose="020B0503020204020204" pitchFamily="34" charset="-122"/>
                          <a:ea typeface="微软雅黑" panose="020B0503020204020204" pitchFamily="34" charset="-122"/>
                          <a:cs typeface="+mn-cs"/>
                        </a:rPr>
                        <a:t>翟桂玉 研究员</a:t>
                      </a:r>
                    </a:p>
                  </a:txBody>
                  <a:tcPr anchor="ctr"/>
                </a:tc>
                <a:extLst>
                  <a:ext uri="{0D108BD9-81ED-4DB2-BD59-A6C34878D82A}">
                    <a16:rowId xmlns:a16="http://schemas.microsoft.com/office/drawing/2014/main" xmlns="" val="2299169522"/>
                  </a:ext>
                </a:extLst>
              </a:tr>
            </a:tbl>
          </a:graphicData>
        </a:graphic>
      </p:graphicFrame>
    </p:spTree>
    <p:extLst>
      <p:ext uri="{BB962C8B-B14F-4D97-AF65-F5344CB8AC3E}">
        <p14:creationId xmlns:p14="http://schemas.microsoft.com/office/powerpoint/2010/main" val="338048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xmlns="" id="{CBE48C6F-B8DC-48AC-8C75-D6583E10A986}"/>
              </a:ext>
            </a:extLst>
          </p:cNvPr>
          <p:cNvSpPr/>
          <p:nvPr/>
        </p:nvSpPr>
        <p:spPr>
          <a:xfrm>
            <a:off x="541845" y="1460341"/>
            <a:ext cx="16242888" cy="4046219"/>
          </a:xfrm>
          <a:prstGeom prst="roundRect">
            <a:avLst>
              <a:gd name="adj" fmla="val 13026"/>
            </a:avLst>
          </a:prstGeom>
          <a:gradFill>
            <a:gsLst>
              <a:gs pos="33000">
                <a:schemeClr val="accent1">
                  <a:lumMod val="5000"/>
                  <a:lumOff val="95000"/>
                  <a:alpha val="89000"/>
                </a:schemeClr>
              </a:gs>
              <a:gs pos="100000">
                <a:srgbClr val="87D2E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标题 1">
            <a:extLst>
              <a:ext uri="{FF2B5EF4-FFF2-40B4-BE49-F238E27FC236}">
                <a16:creationId xmlns:a16="http://schemas.microsoft.com/office/drawing/2014/main" xmlns="" id="{456D7904-2701-4E14-9E8F-C8B05C410866}"/>
              </a:ext>
            </a:extLst>
          </p:cNvPr>
          <p:cNvSpPr txBox="1">
            <a:spLocks/>
          </p:cNvSpPr>
          <p:nvPr/>
        </p:nvSpPr>
        <p:spPr>
          <a:xfrm>
            <a:off x="-23632" y="1440360"/>
            <a:ext cx="16785045" cy="1266596"/>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b="1" dirty="0">
                <a:ln w="15875">
                  <a:noFill/>
                </a:ln>
                <a:solidFill>
                  <a:srgbClr val="FF0000"/>
                </a:solidFill>
                <a:latin typeface="微软雅黑" panose="020B0503020204020204" pitchFamily="34" charset="-122"/>
                <a:ea typeface="微软雅黑" panose="020B0503020204020204" pitchFamily="34" charset="-122"/>
              </a:rPr>
              <a:t>2021</a:t>
            </a:r>
            <a:r>
              <a:rPr lang="zh-CN" altLang="en-US" sz="5400" b="1" dirty="0">
                <a:ln w="15875">
                  <a:noFill/>
                </a:ln>
                <a:solidFill>
                  <a:srgbClr val="FF0000"/>
                </a:solidFill>
                <a:latin typeface="微软雅黑" panose="020B0503020204020204" pitchFamily="34" charset="-122"/>
                <a:ea typeface="微软雅黑" panose="020B0503020204020204" pitchFamily="34" charset="-122"/>
              </a:rPr>
              <a:t>届硕士研究生学位论文答辩会</a:t>
            </a:r>
          </a:p>
        </p:txBody>
      </p:sp>
      <p:sp>
        <p:nvSpPr>
          <p:cNvPr id="6" name="副标题 2">
            <a:extLst>
              <a:ext uri="{FF2B5EF4-FFF2-40B4-BE49-F238E27FC236}">
                <a16:creationId xmlns:a16="http://schemas.microsoft.com/office/drawing/2014/main" xmlns="" id="{1A297C83-4C18-4F9A-8BD6-275CE24EDB7C}"/>
              </a:ext>
            </a:extLst>
          </p:cNvPr>
          <p:cNvSpPr txBox="1">
            <a:spLocks/>
          </p:cNvSpPr>
          <p:nvPr/>
        </p:nvSpPr>
        <p:spPr>
          <a:xfrm>
            <a:off x="506708" y="2461938"/>
            <a:ext cx="16313163" cy="864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sz="2400" b="1" dirty="0">
                <a:latin typeface="微软雅黑" panose="020B0503020204020204" pitchFamily="34" charset="-122"/>
                <a:ea typeface="微软雅黑" panose="020B0503020204020204" pitchFamily="34" charset="-122"/>
              </a:rPr>
              <a:t>时间：</a:t>
            </a:r>
            <a:r>
              <a:rPr lang="en-US" altLang="zh-CN" sz="2400" b="1" dirty="0">
                <a:latin typeface="微软雅黑" panose="020B0503020204020204" pitchFamily="34" charset="-122"/>
                <a:ea typeface="微软雅黑" panose="020B0503020204020204" pitchFamily="34" charset="-122"/>
              </a:rPr>
              <a:t>6</a:t>
            </a:r>
            <a:r>
              <a:rPr lang="zh-CN" altLang="en-US" sz="2400" b="1" dirty="0">
                <a:latin typeface="微软雅黑" panose="020B0503020204020204" pitchFamily="34" charset="-122"/>
                <a:ea typeface="微软雅黑" panose="020B0503020204020204" pitchFamily="34" charset="-122"/>
              </a:rPr>
              <a:t>月</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日</a:t>
            </a:r>
            <a:r>
              <a:rPr lang="en-US" altLang="zh-CN" sz="2400" b="1" dirty="0">
                <a:latin typeface="微软雅黑" panose="020B0503020204020204" pitchFamily="34" charset="-122"/>
                <a:ea typeface="微软雅黑" panose="020B0503020204020204" pitchFamily="34" charset="-122"/>
              </a:rPr>
              <a:t>   08:00</a:t>
            </a:r>
            <a:r>
              <a:rPr lang="zh-CN" altLang="en-US" sz="2400" b="1" dirty="0">
                <a:latin typeface="微软雅黑" panose="020B0503020204020204" pitchFamily="34" charset="-122"/>
                <a:ea typeface="微软雅黑" panose="020B0503020204020204" pitchFamily="34" charset="-122"/>
              </a:rPr>
              <a:t>       地点：生物楼</a:t>
            </a:r>
            <a:r>
              <a:rPr lang="en-US" altLang="zh-CN" sz="2400" b="1" dirty="0">
                <a:latin typeface="微软雅黑" panose="020B0503020204020204" pitchFamily="34" charset="-122"/>
                <a:ea typeface="微软雅黑" panose="020B0503020204020204" pitchFamily="34" charset="-122"/>
              </a:rPr>
              <a:t>C103</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8" name="表格 8">
            <a:extLst>
              <a:ext uri="{FF2B5EF4-FFF2-40B4-BE49-F238E27FC236}">
                <a16:creationId xmlns:a16="http://schemas.microsoft.com/office/drawing/2014/main" xmlns="" id="{3B4C87BA-01E4-4F6D-87E6-FC1D4340B3C7}"/>
              </a:ext>
            </a:extLst>
          </p:cNvPr>
          <p:cNvGraphicFramePr>
            <a:graphicFrameLocks noGrp="1"/>
          </p:cNvGraphicFramePr>
          <p:nvPr>
            <p:extLst>
              <p:ext uri="{D42A27DB-BD31-4B8C-83A1-F6EECF244321}">
                <p14:modId xmlns:p14="http://schemas.microsoft.com/office/powerpoint/2010/main" val="2390729409"/>
              </p:ext>
            </p:extLst>
          </p:nvPr>
        </p:nvGraphicFramePr>
        <p:xfrm>
          <a:off x="555492" y="3136444"/>
          <a:ext cx="16219568" cy="6552000"/>
        </p:xfrm>
        <a:graphic>
          <a:graphicData uri="http://schemas.openxmlformats.org/drawingml/2006/table">
            <a:tbl>
              <a:tblPr firstRow="1" bandRow="1">
                <a:tableStyleId>{7DF18680-E054-41AD-8BC1-D1AEF772440D}</a:tableStyleId>
              </a:tblPr>
              <a:tblGrid>
                <a:gridCol w="1042331">
                  <a:extLst>
                    <a:ext uri="{9D8B030D-6E8A-4147-A177-3AD203B41FA5}">
                      <a16:colId xmlns:a16="http://schemas.microsoft.com/office/drawing/2014/main" xmlns="" val="581100961"/>
                    </a:ext>
                  </a:extLst>
                </a:gridCol>
                <a:gridCol w="1886782">
                  <a:extLst>
                    <a:ext uri="{9D8B030D-6E8A-4147-A177-3AD203B41FA5}">
                      <a16:colId xmlns:a16="http://schemas.microsoft.com/office/drawing/2014/main" xmlns="" val="2098588324"/>
                    </a:ext>
                  </a:extLst>
                </a:gridCol>
                <a:gridCol w="9602248">
                  <a:extLst>
                    <a:ext uri="{9D8B030D-6E8A-4147-A177-3AD203B41FA5}">
                      <a16:colId xmlns:a16="http://schemas.microsoft.com/office/drawing/2014/main" xmlns="" val="3578235835"/>
                    </a:ext>
                  </a:extLst>
                </a:gridCol>
                <a:gridCol w="3688207">
                  <a:extLst>
                    <a:ext uri="{9D8B030D-6E8A-4147-A177-3AD203B41FA5}">
                      <a16:colId xmlns:a16="http://schemas.microsoft.com/office/drawing/2014/main" xmlns="" val="2418878640"/>
                    </a:ext>
                  </a:extLst>
                </a:gridCol>
              </a:tblGrid>
              <a:tr h="504000">
                <a:tc>
                  <a:txBody>
                    <a:bodyPr/>
                    <a:lstStyle/>
                    <a:p>
                      <a:pPr algn="ctr">
                        <a:lnSpc>
                          <a:spcPts val="1500"/>
                        </a:lnSpc>
                      </a:pP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en-US" sz="1800" b="1" dirty="0">
                          <a:latin typeface="微软雅黑" panose="020B0503020204020204" pitchFamily="34" charset="-122"/>
                          <a:ea typeface="微软雅黑" panose="020B0503020204020204" pitchFamily="34" charset="-122"/>
                        </a:rPr>
                        <a:t>答 辩 人</a:t>
                      </a:r>
                    </a:p>
                  </a:txBody>
                  <a:tcPr anchor="ctr"/>
                </a:tc>
                <a:tc>
                  <a:txBody>
                    <a:bodyPr/>
                    <a:lstStyle/>
                    <a:p>
                      <a:pPr algn="ctr">
                        <a:lnSpc>
                          <a:spcPts val="1500"/>
                        </a:lnSpc>
                      </a:pPr>
                      <a:r>
                        <a:rPr lang="zh-CN" altLang="en-US" sz="1800" b="1" dirty="0">
                          <a:latin typeface="微软雅黑" panose="020B0503020204020204" pitchFamily="34" charset="-122"/>
                          <a:ea typeface="微软雅黑" panose="020B0503020204020204" pitchFamily="34" charset="-122"/>
                        </a:rPr>
                        <a:t>论  文  题  目</a:t>
                      </a:r>
                    </a:p>
                  </a:txBody>
                  <a:tcPr anchor="ctr"/>
                </a:tc>
                <a:tc>
                  <a:txBody>
                    <a:bodyPr/>
                    <a:lstStyle/>
                    <a:p>
                      <a:pPr algn="ctr">
                        <a:lnSpc>
                          <a:spcPts val="1500"/>
                        </a:lnSpc>
                      </a:pPr>
                      <a:r>
                        <a:rPr lang="zh-CN" altLang="en-US" sz="1800" b="1" dirty="0">
                          <a:latin typeface="微软雅黑" panose="020B0503020204020204" pitchFamily="34" charset="-122"/>
                          <a:ea typeface="微软雅黑" panose="020B0503020204020204" pitchFamily="34" charset="-122"/>
                        </a:rPr>
                        <a:t>导师</a:t>
                      </a:r>
                    </a:p>
                  </a:txBody>
                  <a:tcPr anchor="ctr"/>
                </a:tc>
                <a:extLst>
                  <a:ext uri="{0D108BD9-81ED-4DB2-BD59-A6C34878D82A}">
                    <a16:rowId xmlns:a16="http://schemas.microsoft.com/office/drawing/2014/main" xmlns="" val="3591762367"/>
                  </a:ext>
                </a:extLst>
              </a:tr>
              <a:tr h="504000">
                <a:tc>
                  <a:txBody>
                    <a:bodyPr/>
                    <a:lstStyle/>
                    <a:p>
                      <a:pPr algn="ctr">
                        <a:lnSpc>
                          <a:spcPts val="1500"/>
                        </a:lnSpc>
                      </a:pPr>
                      <a:r>
                        <a:rPr lang="en-US" altLang="zh-CN" sz="1800" b="0" dirty="0">
                          <a:latin typeface="微软雅黑" panose="020B0503020204020204" pitchFamily="34" charset="-122"/>
                          <a:ea typeface="微软雅黑" panose="020B0503020204020204" pitchFamily="34" charset="-122"/>
                        </a:rPr>
                        <a:t>1</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en-US" sz="1800" b="0" dirty="0">
                          <a:latin typeface="微软雅黑" panose="020B0503020204020204" pitchFamily="34" charset="-122"/>
                          <a:ea typeface="微软雅黑" panose="020B0503020204020204" pitchFamily="34" charset="-122"/>
                        </a:rPr>
                        <a:t>王　群</a:t>
                      </a:r>
                    </a:p>
                  </a:txBody>
                  <a:tcPr anchor="ctr"/>
                </a:tc>
                <a:tc>
                  <a:txBody>
                    <a:bodyPr/>
                    <a:lstStyle/>
                    <a:p>
                      <a:pPr algn="ctr">
                        <a:lnSpc>
                          <a:spcPts val="1500"/>
                        </a:lnSpc>
                      </a:pPr>
                      <a:r>
                        <a:rPr lang="zh-CN" altLang="en-US" sz="1800" b="0" dirty="0">
                          <a:latin typeface="微软雅黑" panose="020B0503020204020204" pitchFamily="34" charset="-122"/>
                          <a:ea typeface="微软雅黑" panose="020B0503020204020204" pitchFamily="34" charset="-122"/>
                        </a:rPr>
                        <a:t>二甲酸钾对育成期水貂生产性能、养分表观消化率和粪便污染指标的影响</a:t>
                      </a:r>
                    </a:p>
                  </a:txBody>
                  <a:tcPr anchor="ctr"/>
                </a:tc>
                <a:tc>
                  <a:txBody>
                    <a:bodyPr/>
                    <a:lstStyle/>
                    <a:p>
                      <a:pPr algn="ctr">
                        <a:lnSpc>
                          <a:spcPts val="1500"/>
                        </a:lnSpc>
                      </a:pPr>
                      <a:r>
                        <a:rPr lang="zh-CN" altLang="en-US" sz="1800" b="0">
                          <a:latin typeface="微软雅黑" panose="020B0503020204020204" pitchFamily="34" charset="-122"/>
                          <a:ea typeface="微软雅黑" panose="020B0503020204020204" pitchFamily="34" charset="-122"/>
                        </a:rPr>
                        <a:t>王利华 </a:t>
                      </a:r>
                      <a:r>
                        <a:rPr lang="zh-CN" altLang="en-US" sz="1800" b="0" dirty="0">
                          <a:latin typeface="微软雅黑" panose="020B0503020204020204" pitchFamily="34" charset="-122"/>
                          <a:ea typeface="微软雅黑" panose="020B0503020204020204" pitchFamily="34" charset="-122"/>
                        </a:rPr>
                        <a:t>教授</a:t>
                      </a:r>
                    </a:p>
                  </a:txBody>
                  <a:tcPr anchor="ctr"/>
                </a:tc>
                <a:extLst>
                  <a:ext uri="{0D108BD9-81ED-4DB2-BD59-A6C34878D82A}">
                    <a16:rowId xmlns:a16="http://schemas.microsoft.com/office/drawing/2014/main" xmlns="" val="2536728573"/>
                  </a:ext>
                </a:extLst>
              </a:tr>
              <a:tr h="504000">
                <a:tc>
                  <a:txBody>
                    <a:bodyPr/>
                    <a:lstStyle/>
                    <a:p>
                      <a:pPr algn="ctr">
                        <a:lnSpc>
                          <a:spcPts val="1500"/>
                        </a:lnSpc>
                      </a:pPr>
                      <a:r>
                        <a:rPr lang="en-US" altLang="zh-CN" sz="1800" b="0" dirty="0">
                          <a:latin typeface="微软雅黑" panose="020B0503020204020204" pitchFamily="34" charset="-122"/>
                          <a:ea typeface="微软雅黑" panose="020B0503020204020204" pitchFamily="34" charset="-122"/>
                        </a:rPr>
                        <a:t>2</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en-US" sz="1800" b="0" dirty="0">
                          <a:latin typeface="微软雅黑" panose="020B0503020204020204" pitchFamily="34" charset="-122"/>
                          <a:ea typeface="微软雅黑" panose="020B0503020204020204" pitchFamily="34" charset="-122"/>
                        </a:rPr>
                        <a:t>李丹丹</a:t>
                      </a:r>
                    </a:p>
                  </a:txBody>
                  <a:tcPr anchor="ctr"/>
                </a:tc>
                <a:tc>
                  <a:txBody>
                    <a:bodyPr/>
                    <a:lstStyle/>
                    <a:p>
                      <a:pPr algn="ctr">
                        <a:lnSpc>
                          <a:spcPts val="1500"/>
                        </a:lnSpc>
                      </a:pPr>
                      <a:r>
                        <a:rPr lang="zh-CN" altLang="zh-CN" sz="1800" b="0" kern="1200" dirty="0">
                          <a:solidFill>
                            <a:schemeClr val="dk1"/>
                          </a:solidFill>
                          <a:latin typeface="微软雅黑" panose="020B0503020204020204" pitchFamily="34" charset="-122"/>
                          <a:ea typeface="微软雅黑" panose="020B0503020204020204" pitchFamily="34" charset="-122"/>
                          <a:cs typeface="+mn-cs"/>
                        </a:rPr>
                        <a:t>三丁酸甘油酯对育成期水貂生产性能、养分消化率及血清生化指标的影响</a:t>
                      </a:r>
                      <a:endParaRPr lang="zh-CN" altLang="en-US" sz="1800" b="0"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algn="ctr">
                        <a:lnSpc>
                          <a:spcPts val="1500"/>
                        </a:lnSpc>
                      </a:pPr>
                      <a:r>
                        <a:rPr lang="zh-CN" altLang="en-US" sz="1800" b="0">
                          <a:latin typeface="微软雅黑" panose="020B0503020204020204" pitchFamily="34" charset="-122"/>
                          <a:ea typeface="微软雅黑" panose="020B0503020204020204" pitchFamily="34" charset="-122"/>
                        </a:rPr>
                        <a:t>王利华 </a:t>
                      </a:r>
                      <a:r>
                        <a:rPr lang="zh-CN" altLang="en-US" sz="1800" b="0" baseline="0">
                          <a:latin typeface="微软雅黑" panose="020B0503020204020204" pitchFamily="34" charset="-122"/>
                          <a:ea typeface="微软雅黑" panose="020B0503020204020204" pitchFamily="34" charset="-122"/>
                        </a:rPr>
                        <a:t>教授</a:t>
                      </a:r>
                      <a:endParaRPr lang="zh-CN" altLang="en-US" sz="1800" b="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xmlns="" val="2596733371"/>
                  </a:ext>
                </a:extLst>
              </a:tr>
              <a:tr h="504000">
                <a:tc>
                  <a:txBody>
                    <a:bodyPr/>
                    <a:lstStyle/>
                    <a:p>
                      <a:pPr algn="ctr">
                        <a:lnSpc>
                          <a:spcPts val="1500"/>
                        </a:lnSpc>
                      </a:pPr>
                      <a:r>
                        <a:rPr lang="en-US" altLang="zh-CN" sz="1800" b="0" dirty="0">
                          <a:latin typeface="微软雅黑" panose="020B0503020204020204" pitchFamily="34" charset="-122"/>
                          <a:ea typeface="微软雅黑" panose="020B0503020204020204" pitchFamily="34" charset="-122"/>
                        </a:rPr>
                        <a:t>3</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en-US" sz="1800" b="0" dirty="0">
                          <a:latin typeface="微软雅黑" panose="020B0503020204020204" pitchFamily="34" charset="-122"/>
                          <a:ea typeface="微软雅黑" panose="020B0503020204020204" pitchFamily="34" charset="-122"/>
                        </a:rPr>
                        <a:t>秦国栋</a:t>
                      </a:r>
                    </a:p>
                  </a:txBody>
                  <a:tcPr anchor="ctr"/>
                </a:tc>
                <a:tc>
                  <a:txBody>
                    <a:bodyPr/>
                    <a:lstStyle/>
                    <a:p>
                      <a:pPr algn="ctr">
                        <a:lnSpc>
                          <a:spcPts val="1500"/>
                        </a:lnSpc>
                      </a:pPr>
                      <a:r>
                        <a:rPr lang="zh-CN" altLang="en-US" sz="1800" b="0">
                          <a:latin typeface="微软雅黑" panose="020B0503020204020204" pitchFamily="34" charset="-122"/>
                          <a:ea typeface="微软雅黑" panose="020B0503020204020204" pitchFamily="34" charset="-122"/>
                        </a:rPr>
                        <a:t>桉树精油和杜仲提取物对笼养肉鸡生长性能和肉品质的影响</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1295979" rtl="0" eaLnBrk="1" fontAlgn="auto" latinLnBrk="0" hangingPunct="1">
                        <a:lnSpc>
                          <a:spcPts val="1500"/>
                        </a:lnSpc>
                        <a:spcBef>
                          <a:spcPts val="0"/>
                        </a:spcBef>
                        <a:spcAft>
                          <a:spcPts val="0"/>
                        </a:spcAft>
                        <a:buClrTx/>
                        <a:buSzTx/>
                        <a:buFontTx/>
                        <a:buNone/>
                        <a:tabLst/>
                        <a:defRPr/>
                      </a:pPr>
                      <a:r>
                        <a:rPr lang="zh-CN" altLang="en-US" sz="1800" b="0">
                          <a:latin typeface="微软雅黑" panose="020B0503020204020204" pitchFamily="34" charset="-122"/>
                          <a:ea typeface="微软雅黑" panose="020B0503020204020204" pitchFamily="34" charset="-122"/>
                        </a:rPr>
                        <a:t>王述柏 </a:t>
                      </a:r>
                      <a:r>
                        <a:rPr lang="zh-CN" altLang="en-US" sz="1800" b="0" baseline="0">
                          <a:latin typeface="微软雅黑" panose="020B0503020204020204" pitchFamily="34" charset="-122"/>
                          <a:ea typeface="微软雅黑" panose="020B0503020204020204" pitchFamily="34" charset="-122"/>
                        </a:rPr>
                        <a:t>教授</a:t>
                      </a:r>
                      <a:endParaRPr lang="zh-CN" altLang="en-US" sz="1800" b="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xmlns="" val="970302656"/>
                  </a:ext>
                </a:extLst>
              </a:tr>
              <a:tr h="504000">
                <a:tc>
                  <a:txBody>
                    <a:bodyPr/>
                    <a:lstStyle/>
                    <a:p>
                      <a:pPr algn="ctr">
                        <a:lnSpc>
                          <a:spcPts val="1500"/>
                        </a:lnSpc>
                      </a:pPr>
                      <a:r>
                        <a:rPr lang="en-US" altLang="zh-CN" sz="1800" b="0" dirty="0">
                          <a:latin typeface="微软雅黑" panose="020B0503020204020204" pitchFamily="34" charset="-122"/>
                          <a:ea typeface="微软雅黑" panose="020B0503020204020204" pitchFamily="34" charset="-122"/>
                        </a:rPr>
                        <a:t>4</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en-US" sz="1800" b="0" dirty="0">
                          <a:latin typeface="微软雅黑" panose="020B0503020204020204" pitchFamily="34" charset="-122"/>
                          <a:ea typeface="微软雅黑" panose="020B0503020204020204" pitchFamily="34" charset="-122"/>
                        </a:rPr>
                        <a:t>张仔堃</a:t>
                      </a:r>
                    </a:p>
                  </a:txBody>
                  <a:tcPr anchor="ctr"/>
                </a:tc>
                <a:tc>
                  <a:txBody>
                    <a:bodyPr/>
                    <a:lstStyle/>
                    <a:p>
                      <a:pPr algn="ctr">
                        <a:lnSpc>
                          <a:spcPts val="1500"/>
                        </a:lnSpc>
                      </a:pPr>
                      <a:r>
                        <a:rPr lang="zh-CN" altLang="en-US" sz="1800" b="0" dirty="0">
                          <a:latin typeface="微软雅黑" panose="020B0503020204020204" pitchFamily="34" charset="-122"/>
                          <a:ea typeface="微软雅黑" panose="020B0503020204020204" pitchFamily="34" charset="-122"/>
                        </a:rPr>
                        <a:t>稀土与半胱胺及过瘤胃氨基酸间不同组合对奶牛产奶性能和氮排泄的影响</a:t>
                      </a:r>
                    </a:p>
                  </a:txBody>
                  <a:tcPr anchor="ctr"/>
                </a:tc>
                <a:tc>
                  <a:txBody>
                    <a:bodyPr/>
                    <a:lstStyle/>
                    <a:p>
                      <a:pPr marL="0" marR="0" lvl="0" indent="0" algn="ctr" defTabSz="1295979" rtl="0" eaLnBrk="1" fontAlgn="auto" latinLnBrk="0" hangingPunct="1">
                        <a:lnSpc>
                          <a:spcPts val="1500"/>
                        </a:lnSpc>
                        <a:spcBef>
                          <a:spcPts val="0"/>
                        </a:spcBef>
                        <a:spcAft>
                          <a:spcPts val="0"/>
                        </a:spcAft>
                        <a:buClrTx/>
                        <a:buSzTx/>
                        <a:buFontTx/>
                        <a:buNone/>
                        <a:tabLst/>
                        <a:defRPr/>
                      </a:pPr>
                      <a:r>
                        <a:rPr lang="zh-CN" altLang="en-US" sz="1800" b="0">
                          <a:latin typeface="微软雅黑" panose="020B0503020204020204" pitchFamily="34" charset="-122"/>
                          <a:ea typeface="微软雅黑" panose="020B0503020204020204" pitchFamily="34" charset="-122"/>
                        </a:rPr>
                        <a:t>孙国强 </a:t>
                      </a:r>
                      <a:r>
                        <a:rPr lang="zh-CN" altLang="en-US" sz="1800" b="0" baseline="0">
                          <a:latin typeface="微软雅黑" panose="020B0503020204020204" pitchFamily="34" charset="-122"/>
                          <a:ea typeface="微软雅黑" panose="020B0503020204020204" pitchFamily="34" charset="-122"/>
                        </a:rPr>
                        <a:t>教授</a:t>
                      </a:r>
                      <a:endParaRPr lang="zh-CN" altLang="en-US" sz="1800" b="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xmlns="" val="1390023056"/>
                  </a:ext>
                </a:extLst>
              </a:tr>
              <a:tr h="504000">
                <a:tc>
                  <a:txBody>
                    <a:bodyPr/>
                    <a:lstStyle/>
                    <a:p>
                      <a:pPr algn="ctr">
                        <a:lnSpc>
                          <a:spcPts val="1500"/>
                        </a:lnSpc>
                      </a:pPr>
                      <a:r>
                        <a:rPr lang="en-US" altLang="zh-CN" sz="1800" b="0" dirty="0">
                          <a:latin typeface="微软雅黑" panose="020B0503020204020204" pitchFamily="34" charset="-122"/>
                          <a:ea typeface="微软雅黑" panose="020B0503020204020204" pitchFamily="34" charset="-122"/>
                        </a:rPr>
                        <a:t>5</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en-US" sz="1800" b="0">
                          <a:latin typeface="微软雅黑" panose="020B0503020204020204" pitchFamily="34" charset="-122"/>
                          <a:ea typeface="微软雅黑" panose="020B0503020204020204" pitchFamily="34" charset="-122"/>
                        </a:rPr>
                        <a:t>吕孝国</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en-US" sz="1800" b="0" dirty="0">
                          <a:latin typeface="微软雅黑" panose="020B0503020204020204" pitchFamily="34" charset="-122"/>
                          <a:ea typeface="微软雅黑" panose="020B0503020204020204" pitchFamily="34" charset="-122"/>
                        </a:rPr>
                        <a:t>植物乳杆菌</a:t>
                      </a:r>
                      <a:r>
                        <a:rPr lang="en-US" altLang="zh-CN" sz="1800" b="0" dirty="0">
                          <a:latin typeface="微软雅黑" panose="020B0503020204020204" pitchFamily="34" charset="-122"/>
                          <a:ea typeface="微软雅黑" panose="020B0503020204020204" pitchFamily="34" charset="-122"/>
                        </a:rPr>
                        <a:t>P-8</a:t>
                      </a:r>
                      <a:r>
                        <a:rPr lang="zh-CN" altLang="en-US" sz="1800" b="0" dirty="0">
                          <a:latin typeface="微软雅黑" panose="020B0503020204020204" pitchFamily="34" charset="-122"/>
                          <a:ea typeface="微软雅黑" panose="020B0503020204020204" pitchFamily="34" charset="-122"/>
                        </a:rPr>
                        <a:t>对球虫感染肉鸡生产性能、抗氧化能力、免疫功能和肠道菌群结构的影响</a:t>
                      </a:r>
                    </a:p>
                  </a:txBody>
                  <a:tcPr anchor="ctr"/>
                </a:tc>
                <a:tc>
                  <a:txBody>
                    <a:bodyPr/>
                    <a:lstStyle/>
                    <a:p>
                      <a:pPr algn="ctr">
                        <a:lnSpc>
                          <a:spcPts val="1500"/>
                        </a:lnSpc>
                      </a:pPr>
                      <a:r>
                        <a:rPr lang="zh-CN" altLang="en-US" sz="1800" b="0">
                          <a:latin typeface="微软雅黑" panose="020B0503020204020204" pitchFamily="34" charset="-122"/>
                          <a:ea typeface="微软雅黑" panose="020B0503020204020204" pitchFamily="34" charset="-122"/>
                        </a:rPr>
                        <a:t>刘华伟 副教授</a:t>
                      </a:r>
                      <a:endParaRPr lang="en-US" altLang="zh-CN" sz="1800" b="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xmlns="" val="2299169522"/>
                  </a:ext>
                </a:extLst>
              </a:tr>
              <a:tr h="504000">
                <a:tc>
                  <a:txBody>
                    <a:bodyPr/>
                    <a:lstStyle/>
                    <a:p>
                      <a:pPr algn="ctr">
                        <a:lnSpc>
                          <a:spcPts val="1500"/>
                        </a:lnSpc>
                      </a:pPr>
                      <a:r>
                        <a:rPr lang="en-US" altLang="zh-CN" sz="1800" b="0" dirty="0">
                          <a:latin typeface="微软雅黑" panose="020B0503020204020204" pitchFamily="34" charset="-122"/>
                          <a:ea typeface="微软雅黑" panose="020B0503020204020204" pitchFamily="34" charset="-122"/>
                        </a:rPr>
                        <a:t>6</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en-US" sz="1800" b="0">
                          <a:latin typeface="微软雅黑" panose="020B0503020204020204" pitchFamily="34" charset="-122"/>
                          <a:ea typeface="微软雅黑" panose="020B0503020204020204" pitchFamily="34" charset="-122"/>
                        </a:rPr>
                        <a:t>王焕森</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zh-CN" sz="1800" b="0" kern="1200" dirty="0">
                          <a:solidFill>
                            <a:schemeClr val="dk1"/>
                          </a:solidFill>
                          <a:effectLst/>
                          <a:latin typeface="微软雅黑" panose="020B0503020204020204" pitchFamily="34" charset="-122"/>
                          <a:ea typeface="微软雅黑" panose="020B0503020204020204" pitchFamily="34" charset="-122"/>
                          <a:cs typeface="+mn-cs"/>
                        </a:rPr>
                        <a:t>产蛋期种鹅烟酸和核黄素营养需要量及协同关系研究</a:t>
                      </a:r>
                      <a:endParaRPr lang="zh-CN" altLang="en-US" sz="1800" b="0"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algn="ctr">
                        <a:lnSpc>
                          <a:spcPts val="1500"/>
                        </a:lnSpc>
                      </a:pPr>
                      <a:r>
                        <a:rPr lang="zh-CN" altLang="en-US" sz="1800" b="0" kern="1200">
                          <a:solidFill>
                            <a:schemeClr val="dk1"/>
                          </a:solidFill>
                          <a:latin typeface="微软雅黑" panose="020B0503020204020204" pitchFamily="34" charset="-122"/>
                          <a:ea typeface="微软雅黑" panose="020B0503020204020204" pitchFamily="34" charset="-122"/>
                          <a:cs typeface="+mn-cs"/>
                        </a:rPr>
                        <a:t>王宝维</a:t>
                      </a:r>
                      <a:r>
                        <a:rPr lang="zh-CN" altLang="zh-CN" sz="1800" b="0" kern="1200">
                          <a:solidFill>
                            <a:schemeClr val="dk1"/>
                          </a:solidFill>
                          <a:latin typeface="微软雅黑" panose="020B0503020204020204" pitchFamily="34" charset="-122"/>
                          <a:ea typeface="微软雅黑" panose="020B0503020204020204" pitchFamily="34" charset="-122"/>
                          <a:cs typeface="+mn-cs"/>
                        </a:rPr>
                        <a:t>  教授</a:t>
                      </a:r>
                      <a:r>
                        <a:rPr lang="en-US" altLang="zh-CN" sz="1800" b="0" kern="1200">
                          <a:solidFill>
                            <a:schemeClr val="dk1"/>
                          </a:solidFill>
                          <a:latin typeface="微软雅黑" panose="020B0503020204020204" pitchFamily="34" charset="-122"/>
                          <a:ea typeface="微软雅黑" panose="020B0503020204020204" pitchFamily="34" charset="-122"/>
                          <a:cs typeface="+mn-cs"/>
                        </a:rPr>
                        <a:t> </a:t>
                      </a:r>
                      <a:r>
                        <a:rPr lang="zh-CN" altLang="en-US" sz="1800" b="0" kern="1200">
                          <a:solidFill>
                            <a:schemeClr val="dk1"/>
                          </a:solidFill>
                          <a:latin typeface="微软雅黑" panose="020B0503020204020204" pitchFamily="34" charset="-122"/>
                          <a:ea typeface="微软雅黑" panose="020B0503020204020204" pitchFamily="34" charset="-122"/>
                          <a:cs typeface="+mn-cs"/>
                        </a:rPr>
                        <a:t>吕广宙 高级畜牧师</a:t>
                      </a:r>
                    </a:p>
                  </a:txBody>
                  <a:tcPr anchor="ctr"/>
                </a:tc>
                <a:extLst>
                  <a:ext uri="{0D108BD9-81ED-4DB2-BD59-A6C34878D82A}">
                    <a16:rowId xmlns:a16="http://schemas.microsoft.com/office/drawing/2014/main" xmlns="" val="3652779945"/>
                  </a:ext>
                </a:extLst>
              </a:tr>
              <a:tr h="504000">
                <a:tc>
                  <a:txBody>
                    <a:bodyPr/>
                    <a:lstStyle/>
                    <a:p>
                      <a:pPr algn="ctr">
                        <a:lnSpc>
                          <a:spcPts val="1500"/>
                        </a:lnSpc>
                      </a:pPr>
                      <a:r>
                        <a:rPr lang="en-US" altLang="zh-CN" sz="1800" b="0" dirty="0">
                          <a:latin typeface="微软雅黑" panose="020B0503020204020204" pitchFamily="34" charset="-122"/>
                          <a:ea typeface="微软雅黑" panose="020B0503020204020204" pitchFamily="34" charset="-122"/>
                        </a:rPr>
                        <a:t>7</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en-US" sz="1800" b="0" dirty="0">
                          <a:latin typeface="微软雅黑" panose="020B0503020204020204" pitchFamily="34" charset="-122"/>
                          <a:ea typeface="微软雅黑" panose="020B0503020204020204" pitchFamily="34" charset="-122"/>
                        </a:rPr>
                        <a:t>邢　月</a:t>
                      </a:r>
                    </a:p>
                  </a:txBody>
                  <a:tcPr anchor="ctr"/>
                </a:tc>
                <a:tc>
                  <a:txBody>
                    <a:bodyPr/>
                    <a:lstStyle/>
                    <a:p>
                      <a:pPr algn="ctr">
                        <a:lnSpc>
                          <a:spcPts val="1500"/>
                        </a:lnSpc>
                      </a:pPr>
                      <a:r>
                        <a:rPr lang="zh-CN" altLang="zh-CN" sz="1800" b="0" kern="1200" dirty="0">
                          <a:solidFill>
                            <a:schemeClr val="dk1"/>
                          </a:solidFill>
                          <a:effectLst/>
                          <a:latin typeface="微软雅黑" panose="020B0503020204020204" pitchFamily="34" charset="-122"/>
                          <a:ea typeface="微软雅黑" panose="020B0503020204020204" pitchFamily="34" charset="-122"/>
                          <a:cs typeface="+mn-cs"/>
                        </a:rPr>
                        <a:t>产蛋期种鹅</a:t>
                      </a:r>
                      <a:r>
                        <a:rPr lang="en-US" altLang="zh-CN" sz="1800" b="0" kern="1200" dirty="0">
                          <a:solidFill>
                            <a:schemeClr val="dk1"/>
                          </a:solidFill>
                          <a:effectLst/>
                          <a:latin typeface="微软雅黑" panose="020B0503020204020204" pitchFamily="34" charset="-122"/>
                          <a:ea typeface="微软雅黑" panose="020B0503020204020204" pitchFamily="34" charset="-122"/>
                          <a:cs typeface="+mn-cs"/>
                        </a:rPr>
                        <a:t>VD</a:t>
                      </a:r>
                      <a:r>
                        <a:rPr lang="en-US" altLang="zh-CN" sz="1800" b="0" kern="1200" baseline="-25000" dirty="0">
                          <a:solidFill>
                            <a:schemeClr val="dk1"/>
                          </a:solidFill>
                          <a:effectLst/>
                          <a:latin typeface="微软雅黑" panose="020B0503020204020204" pitchFamily="34" charset="-122"/>
                          <a:ea typeface="微软雅黑" panose="020B0503020204020204" pitchFamily="34" charset="-122"/>
                          <a:cs typeface="+mn-cs"/>
                        </a:rPr>
                        <a:t>3</a:t>
                      </a:r>
                      <a:r>
                        <a:rPr lang="zh-CN" altLang="zh-CN" sz="1800" b="0" kern="1200" dirty="0">
                          <a:solidFill>
                            <a:schemeClr val="dk1"/>
                          </a:solidFill>
                          <a:effectLst/>
                          <a:latin typeface="微软雅黑" panose="020B0503020204020204" pitchFamily="34" charset="-122"/>
                          <a:ea typeface="微软雅黑" panose="020B0503020204020204" pitchFamily="34" charset="-122"/>
                          <a:cs typeface="+mn-cs"/>
                        </a:rPr>
                        <a:t>需要量及</a:t>
                      </a:r>
                      <a:r>
                        <a:rPr lang="en-US" altLang="zh-CN" sz="1800" b="0" kern="1200" dirty="0">
                          <a:solidFill>
                            <a:schemeClr val="dk1"/>
                          </a:solidFill>
                          <a:effectLst/>
                          <a:latin typeface="微软雅黑" panose="020B0503020204020204" pitchFamily="34" charset="-122"/>
                          <a:ea typeface="微软雅黑" panose="020B0503020204020204" pitchFamily="34" charset="-122"/>
                          <a:cs typeface="+mn-cs"/>
                        </a:rPr>
                        <a:t>VD</a:t>
                      </a:r>
                      <a:r>
                        <a:rPr lang="en-US" altLang="zh-CN" sz="1800" b="0" kern="1200" baseline="-25000" dirty="0">
                          <a:solidFill>
                            <a:schemeClr val="dk1"/>
                          </a:solidFill>
                          <a:effectLst/>
                          <a:latin typeface="微软雅黑" panose="020B0503020204020204" pitchFamily="34" charset="-122"/>
                          <a:ea typeface="微软雅黑" panose="020B0503020204020204" pitchFamily="34" charset="-122"/>
                          <a:cs typeface="+mn-cs"/>
                        </a:rPr>
                        <a:t>3</a:t>
                      </a:r>
                      <a:r>
                        <a:rPr lang="zh-CN" altLang="zh-CN" sz="1800" b="0" kern="1200" dirty="0">
                          <a:solidFill>
                            <a:schemeClr val="dk1"/>
                          </a:solidFill>
                          <a:effectLst/>
                          <a:latin typeface="微软雅黑" panose="020B0503020204020204" pitchFamily="34" charset="-122"/>
                          <a:ea typeface="微软雅黑" panose="020B0503020204020204" pitchFamily="34" charset="-122"/>
                          <a:cs typeface="+mn-cs"/>
                        </a:rPr>
                        <a:t>与</a:t>
                      </a:r>
                      <a:r>
                        <a:rPr lang="en-US" altLang="zh-CN" sz="1800" b="0" kern="1200" dirty="0">
                          <a:solidFill>
                            <a:schemeClr val="dk1"/>
                          </a:solidFill>
                          <a:effectLst/>
                          <a:latin typeface="微软雅黑" panose="020B0503020204020204" pitchFamily="34" charset="-122"/>
                          <a:ea typeface="微软雅黑" panose="020B0503020204020204" pitchFamily="34" charset="-122"/>
                          <a:cs typeface="+mn-cs"/>
                        </a:rPr>
                        <a:t>25-</a:t>
                      </a:r>
                      <a:r>
                        <a:rPr lang="zh-CN" altLang="zh-CN" sz="1800" b="0" kern="1200" dirty="0">
                          <a:solidFill>
                            <a:schemeClr val="dk1"/>
                          </a:solidFill>
                          <a:effectLst/>
                          <a:latin typeface="微软雅黑" panose="020B0503020204020204" pitchFamily="34" charset="-122"/>
                          <a:ea typeface="微软雅黑" panose="020B0503020204020204" pitchFamily="34" charset="-122"/>
                          <a:cs typeface="+mn-cs"/>
                        </a:rPr>
                        <a:t>羟基</a:t>
                      </a:r>
                      <a:r>
                        <a:rPr lang="en-US" altLang="zh-CN" sz="1800" b="0" kern="1200" dirty="0">
                          <a:solidFill>
                            <a:schemeClr val="dk1"/>
                          </a:solidFill>
                          <a:effectLst/>
                          <a:latin typeface="微软雅黑" panose="020B0503020204020204" pitchFamily="34" charset="-122"/>
                          <a:ea typeface="微软雅黑" panose="020B0503020204020204" pitchFamily="34" charset="-122"/>
                          <a:cs typeface="+mn-cs"/>
                        </a:rPr>
                        <a:t>VD</a:t>
                      </a:r>
                      <a:r>
                        <a:rPr lang="en-US" altLang="zh-CN" sz="1800" b="0" kern="1200" baseline="-25000" dirty="0">
                          <a:solidFill>
                            <a:schemeClr val="dk1"/>
                          </a:solidFill>
                          <a:effectLst/>
                          <a:latin typeface="微软雅黑" panose="020B0503020204020204" pitchFamily="34" charset="-122"/>
                          <a:ea typeface="微软雅黑" panose="020B0503020204020204" pitchFamily="34" charset="-122"/>
                          <a:cs typeface="+mn-cs"/>
                        </a:rPr>
                        <a:t>3</a:t>
                      </a:r>
                      <a:r>
                        <a:rPr lang="zh-CN" altLang="zh-CN" sz="1800" b="0" kern="1200" dirty="0">
                          <a:solidFill>
                            <a:schemeClr val="dk1"/>
                          </a:solidFill>
                          <a:effectLst/>
                          <a:latin typeface="微软雅黑" panose="020B0503020204020204" pitchFamily="34" charset="-122"/>
                          <a:ea typeface="微软雅黑" panose="020B0503020204020204" pitchFamily="34" charset="-122"/>
                          <a:cs typeface="+mn-cs"/>
                        </a:rPr>
                        <a:t>协同效应研究</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en-US" sz="1800" b="0" kern="1200">
                          <a:solidFill>
                            <a:schemeClr val="dk1"/>
                          </a:solidFill>
                          <a:latin typeface="微软雅黑" panose="020B0503020204020204" pitchFamily="34" charset="-122"/>
                          <a:ea typeface="微软雅黑" panose="020B0503020204020204" pitchFamily="34" charset="-122"/>
                          <a:cs typeface="+mn-cs"/>
                        </a:rPr>
                        <a:t>王宝维</a:t>
                      </a:r>
                      <a:r>
                        <a:rPr lang="zh-CN" altLang="zh-CN" sz="1800" b="0" kern="1200">
                          <a:solidFill>
                            <a:schemeClr val="dk1"/>
                          </a:solidFill>
                          <a:latin typeface="微软雅黑" panose="020B0503020204020204" pitchFamily="34" charset="-122"/>
                          <a:ea typeface="微软雅黑" panose="020B0503020204020204" pitchFamily="34" charset="-122"/>
                          <a:cs typeface="+mn-cs"/>
                        </a:rPr>
                        <a:t>  教授</a:t>
                      </a:r>
                      <a:r>
                        <a:rPr lang="en-US" altLang="zh-CN" sz="1800" b="0" kern="1200">
                          <a:solidFill>
                            <a:schemeClr val="dk1"/>
                          </a:solidFill>
                          <a:latin typeface="微软雅黑" panose="020B0503020204020204" pitchFamily="34" charset="-122"/>
                          <a:ea typeface="微软雅黑" panose="020B0503020204020204" pitchFamily="34" charset="-122"/>
                          <a:cs typeface="+mn-cs"/>
                        </a:rPr>
                        <a:t> </a:t>
                      </a:r>
                      <a:r>
                        <a:rPr lang="zh-CN" altLang="en-US" sz="1800" b="0" kern="1200">
                          <a:solidFill>
                            <a:schemeClr val="dk1"/>
                          </a:solidFill>
                          <a:latin typeface="微软雅黑" panose="020B0503020204020204" pitchFamily="34" charset="-122"/>
                          <a:ea typeface="微软雅黑" panose="020B0503020204020204" pitchFamily="34" charset="-122"/>
                          <a:cs typeface="+mn-cs"/>
                        </a:rPr>
                        <a:t>吕广宙 高级畜牧师</a:t>
                      </a:r>
                    </a:p>
                  </a:txBody>
                  <a:tcPr anchor="ctr"/>
                </a:tc>
                <a:extLst>
                  <a:ext uri="{0D108BD9-81ED-4DB2-BD59-A6C34878D82A}">
                    <a16:rowId xmlns:a16="http://schemas.microsoft.com/office/drawing/2014/main" xmlns="" val="2962758068"/>
                  </a:ext>
                </a:extLst>
              </a:tr>
              <a:tr h="504000">
                <a:tc>
                  <a:txBody>
                    <a:bodyPr/>
                    <a:lstStyle/>
                    <a:p>
                      <a:pPr algn="ctr">
                        <a:lnSpc>
                          <a:spcPts val="1500"/>
                        </a:lnSpc>
                      </a:pPr>
                      <a:r>
                        <a:rPr lang="en-US" altLang="zh-CN" sz="1800" b="0" dirty="0">
                          <a:latin typeface="微软雅黑" panose="020B0503020204020204" pitchFamily="34" charset="-122"/>
                          <a:ea typeface="微软雅黑" panose="020B0503020204020204" pitchFamily="34" charset="-122"/>
                        </a:rPr>
                        <a:t>8</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en-US" sz="1800" b="0">
                          <a:latin typeface="微软雅黑" panose="020B0503020204020204" pitchFamily="34" charset="-122"/>
                          <a:ea typeface="微软雅黑" panose="020B0503020204020204" pitchFamily="34" charset="-122"/>
                        </a:rPr>
                        <a:t>刘晨龙</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zh-CN" sz="1800" b="0" kern="1200" dirty="0">
                          <a:solidFill>
                            <a:schemeClr val="dk1"/>
                          </a:solidFill>
                          <a:effectLst/>
                          <a:latin typeface="微软雅黑" panose="020B0503020204020204" pitchFamily="34" charset="-122"/>
                          <a:ea typeface="微软雅黑" panose="020B0503020204020204" pitchFamily="34" charset="-122"/>
                          <a:cs typeface="+mn-cs"/>
                        </a:rPr>
                        <a:t>产蛋种鹅泛酸和叶酸营养需要量及互作关系研究</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en-US" sz="1800" b="0" kern="1200">
                          <a:solidFill>
                            <a:schemeClr val="dk1"/>
                          </a:solidFill>
                          <a:latin typeface="微软雅黑" panose="020B0503020204020204" pitchFamily="34" charset="-122"/>
                          <a:ea typeface="微软雅黑" panose="020B0503020204020204" pitchFamily="34" charset="-122"/>
                          <a:cs typeface="+mn-cs"/>
                        </a:rPr>
                        <a:t>王宝维</a:t>
                      </a:r>
                      <a:r>
                        <a:rPr lang="zh-CN" altLang="zh-CN" sz="1800" b="0" kern="1200">
                          <a:solidFill>
                            <a:schemeClr val="dk1"/>
                          </a:solidFill>
                          <a:latin typeface="微软雅黑" panose="020B0503020204020204" pitchFamily="34" charset="-122"/>
                          <a:ea typeface="微软雅黑" panose="020B0503020204020204" pitchFamily="34" charset="-122"/>
                          <a:cs typeface="+mn-cs"/>
                        </a:rPr>
                        <a:t>  教授</a:t>
                      </a:r>
                      <a:r>
                        <a:rPr lang="en-US" altLang="zh-CN" sz="1800" b="0" kern="1200">
                          <a:solidFill>
                            <a:schemeClr val="dk1"/>
                          </a:solidFill>
                          <a:latin typeface="微软雅黑" panose="020B0503020204020204" pitchFamily="34" charset="-122"/>
                          <a:ea typeface="微软雅黑" panose="020B0503020204020204" pitchFamily="34" charset="-122"/>
                          <a:cs typeface="+mn-cs"/>
                        </a:rPr>
                        <a:t> </a:t>
                      </a:r>
                      <a:r>
                        <a:rPr lang="zh-CN" altLang="en-US" sz="1800" b="0" kern="1200">
                          <a:solidFill>
                            <a:schemeClr val="dk1"/>
                          </a:solidFill>
                          <a:latin typeface="微软雅黑" panose="020B0503020204020204" pitchFamily="34" charset="-122"/>
                          <a:ea typeface="微软雅黑" panose="020B0503020204020204" pitchFamily="34" charset="-122"/>
                          <a:cs typeface="+mn-cs"/>
                        </a:rPr>
                        <a:t>吕广宙 高级畜牧师</a:t>
                      </a:r>
                    </a:p>
                  </a:txBody>
                  <a:tcPr anchor="ctr"/>
                </a:tc>
                <a:extLst>
                  <a:ext uri="{0D108BD9-81ED-4DB2-BD59-A6C34878D82A}">
                    <a16:rowId xmlns:a16="http://schemas.microsoft.com/office/drawing/2014/main" xmlns="" val="2273652275"/>
                  </a:ext>
                </a:extLst>
              </a:tr>
              <a:tr h="504000">
                <a:tc>
                  <a:txBody>
                    <a:bodyPr/>
                    <a:lstStyle/>
                    <a:p>
                      <a:pPr algn="ctr">
                        <a:lnSpc>
                          <a:spcPts val="1500"/>
                        </a:lnSpc>
                      </a:pPr>
                      <a:r>
                        <a:rPr lang="en-US" altLang="zh-CN" sz="1800" b="0" dirty="0">
                          <a:latin typeface="微软雅黑" panose="020B0503020204020204" pitchFamily="34" charset="-122"/>
                          <a:ea typeface="微软雅黑" panose="020B0503020204020204" pitchFamily="34" charset="-122"/>
                        </a:rPr>
                        <a:t>9</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en-US" sz="1800" b="0">
                          <a:latin typeface="微软雅黑" panose="020B0503020204020204" pitchFamily="34" charset="-122"/>
                          <a:ea typeface="微软雅黑" panose="020B0503020204020204" pitchFamily="34" charset="-122"/>
                        </a:rPr>
                        <a:t>李柯汝</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zh-CN" sz="1800" b="0" kern="1200" dirty="0">
                          <a:solidFill>
                            <a:schemeClr val="dk1"/>
                          </a:solidFill>
                          <a:effectLst/>
                          <a:latin typeface="微软雅黑" panose="020B0503020204020204" pitchFamily="34" charset="-122"/>
                          <a:ea typeface="微软雅黑" panose="020B0503020204020204" pitchFamily="34" charset="-122"/>
                          <a:cs typeface="+mn-cs"/>
                        </a:rPr>
                        <a:t>不同水平胍基乙酸对育成期水貂生长性能、抗氧化能力</a:t>
                      </a:r>
                      <a:r>
                        <a:rPr lang="zh-CN" altLang="en-US" sz="1800" b="0" kern="1200" dirty="0">
                          <a:solidFill>
                            <a:schemeClr val="dk1"/>
                          </a:solidFill>
                          <a:effectLst/>
                          <a:latin typeface="微软雅黑" panose="020B0503020204020204" pitchFamily="34" charset="-122"/>
                          <a:ea typeface="微软雅黑" panose="020B0503020204020204" pitchFamily="34" charset="-122"/>
                          <a:cs typeface="+mn-cs"/>
                        </a:rPr>
                        <a:t>和</a:t>
                      </a:r>
                      <a:r>
                        <a:rPr lang="zh-CN" altLang="zh-CN" sz="1800" b="0" kern="1200" dirty="0">
                          <a:solidFill>
                            <a:schemeClr val="dk1"/>
                          </a:solidFill>
                          <a:effectLst/>
                          <a:latin typeface="微软雅黑" panose="020B0503020204020204" pitchFamily="34" charset="-122"/>
                          <a:ea typeface="微软雅黑" panose="020B0503020204020204" pitchFamily="34" charset="-122"/>
                          <a:cs typeface="+mn-cs"/>
                        </a:rPr>
                        <a:t>肠道菌群结构的影响</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1295979" rtl="0" eaLnBrk="1" fontAlgn="auto" latinLnBrk="0" hangingPunct="1">
                        <a:lnSpc>
                          <a:spcPts val="1500"/>
                        </a:lnSpc>
                        <a:spcBef>
                          <a:spcPts val="0"/>
                        </a:spcBef>
                        <a:spcAft>
                          <a:spcPts val="0"/>
                        </a:spcAft>
                        <a:buClrTx/>
                        <a:buSzTx/>
                        <a:buFontTx/>
                        <a:buNone/>
                        <a:tabLst/>
                        <a:defRPr/>
                      </a:pPr>
                      <a:r>
                        <a:rPr lang="zh-CN" altLang="en-US" sz="1800" b="0">
                          <a:latin typeface="微软雅黑" panose="020B0503020204020204" pitchFamily="34" charset="-122"/>
                          <a:ea typeface="微软雅黑" panose="020B0503020204020204" pitchFamily="34" charset="-122"/>
                        </a:rPr>
                        <a:t>李文立 教授</a:t>
                      </a:r>
                      <a:r>
                        <a:rPr lang="en-US" altLang="zh-CN" sz="1800" b="0">
                          <a:latin typeface="微软雅黑" panose="020B0503020204020204" pitchFamily="34" charset="-122"/>
                          <a:ea typeface="微软雅黑" panose="020B0503020204020204" pitchFamily="34" charset="-122"/>
                        </a:rPr>
                        <a:t> </a:t>
                      </a:r>
                      <a:r>
                        <a:rPr lang="zh-CN" altLang="en-US" sz="1800" b="0">
                          <a:latin typeface="微软雅黑" panose="020B0503020204020204" pitchFamily="34" charset="-122"/>
                          <a:ea typeface="微软雅黑" panose="020B0503020204020204" pitchFamily="34" charset="-122"/>
                        </a:rPr>
                        <a:t>侯明海 研究员</a:t>
                      </a:r>
                      <a:endParaRPr lang="en-US" altLang="zh-CN" sz="1800" b="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xmlns="" val="2887347687"/>
                  </a:ext>
                </a:extLst>
              </a:tr>
              <a:tr h="504000">
                <a:tc>
                  <a:txBody>
                    <a:bodyPr/>
                    <a:lstStyle/>
                    <a:p>
                      <a:pPr algn="ctr">
                        <a:lnSpc>
                          <a:spcPts val="1500"/>
                        </a:lnSpc>
                      </a:pPr>
                      <a:r>
                        <a:rPr lang="en-US" altLang="zh-CN" sz="1800" b="0" dirty="0">
                          <a:latin typeface="微软雅黑" panose="020B0503020204020204" pitchFamily="34" charset="-122"/>
                          <a:ea typeface="微软雅黑" panose="020B0503020204020204" pitchFamily="34" charset="-122"/>
                        </a:rPr>
                        <a:t>10</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en-US" sz="1800" b="0" dirty="0">
                          <a:latin typeface="微软雅黑" panose="020B0503020204020204" pitchFamily="34" charset="-122"/>
                          <a:ea typeface="微软雅黑" panose="020B0503020204020204" pitchFamily="34" charset="-122"/>
                        </a:rPr>
                        <a:t>王　清</a:t>
                      </a:r>
                    </a:p>
                  </a:txBody>
                  <a:tcPr anchor="ctr"/>
                </a:tc>
                <a:tc>
                  <a:txBody>
                    <a:bodyPr/>
                    <a:lstStyle/>
                    <a:p>
                      <a:pPr algn="ctr">
                        <a:lnSpc>
                          <a:spcPts val="1500"/>
                        </a:lnSpc>
                      </a:pPr>
                      <a:r>
                        <a:rPr lang="zh-CN" altLang="zh-CN" sz="1800" b="0" kern="1200" dirty="0">
                          <a:solidFill>
                            <a:schemeClr val="dk1"/>
                          </a:solidFill>
                          <a:effectLst/>
                          <a:latin typeface="微软雅黑" panose="020B0503020204020204" pitchFamily="34" charset="-122"/>
                          <a:ea typeface="微软雅黑" panose="020B0503020204020204" pitchFamily="34" charset="-122"/>
                          <a:cs typeface="+mn-cs"/>
                        </a:rPr>
                        <a:t>补料蛋白质水平对崂山奶山羊羔羊生长性能及胃肠道发育的影响</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1295979" rtl="0" eaLnBrk="1" fontAlgn="auto" latinLnBrk="0" hangingPunct="1">
                        <a:lnSpc>
                          <a:spcPts val="1500"/>
                        </a:lnSpc>
                        <a:spcBef>
                          <a:spcPts val="0"/>
                        </a:spcBef>
                        <a:spcAft>
                          <a:spcPts val="0"/>
                        </a:spcAft>
                        <a:buClrTx/>
                        <a:buSzTx/>
                        <a:buFontTx/>
                        <a:buNone/>
                        <a:tabLst/>
                        <a:defRPr/>
                      </a:pPr>
                      <a:r>
                        <a:rPr lang="zh-CN" altLang="en-US" sz="1800" b="0">
                          <a:latin typeface="微软雅黑" panose="020B0503020204020204" pitchFamily="34" charset="-122"/>
                          <a:ea typeface="微软雅黑" panose="020B0503020204020204" pitchFamily="34" charset="-122"/>
                        </a:rPr>
                        <a:t>林英庭 教授</a:t>
                      </a:r>
                      <a:r>
                        <a:rPr lang="en-US" altLang="zh-CN" sz="1800" b="0">
                          <a:latin typeface="微软雅黑" panose="020B0503020204020204" pitchFamily="34" charset="-122"/>
                          <a:ea typeface="微软雅黑" panose="020B0503020204020204" pitchFamily="34" charset="-122"/>
                        </a:rPr>
                        <a:t> </a:t>
                      </a:r>
                      <a:r>
                        <a:rPr lang="zh-CN" altLang="en-US" sz="1800" b="0">
                          <a:latin typeface="微软雅黑" panose="020B0503020204020204" pitchFamily="34" charset="-122"/>
                          <a:ea typeface="微软雅黑" panose="020B0503020204020204" pitchFamily="34" charset="-122"/>
                        </a:rPr>
                        <a:t>程明 高级畜牧师</a:t>
                      </a:r>
                      <a:endParaRPr lang="en-US" altLang="zh-CN" sz="1800" b="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xmlns="" val="2700690507"/>
                  </a:ext>
                </a:extLst>
              </a:tr>
              <a:tr h="504000">
                <a:tc>
                  <a:txBody>
                    <a:bodyPr/>
                    <a:lstStyle/>
                    <a:p>
                      <a:pPr algn="ctr">
                        <a:lnSpc>
                          <a:spcPts val="1500"/>
                        </a:lnSpc>
                      </a:pPr>
                      <a:r>
                        <a:rPr lang="en-US" altLang="zh-CN" sz="1800" b="0" dirty="0">
                          <a:latin typeface="微软雅黑" panose="020B0503020204020204" pitchFamily="34" charset="-122"/>
                          <a:ea typeface="微软雅黑" panose="020B0503020204020204" pitchFamily="34" charset="-122"/>
                        </a:rPr>
                        <a:t>11</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en-US" sz="1800" b="0">
                          <a:latin typeface="微软雅黑" panose="020B0503020204020204" pitchFamily="34" charset="-122"/>
                          <a:ea typeface="微软雅黑" panose="020B0503020204020204" pitchFamily="34" charset="-122"/>
                        </a:rPr>
                        <a:t>王煜琦</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zh-CN" sz="1800" b="0" kern="1200" dirty="0">
                          <a:solidFill>
                            <a:schemeClr val="dk1"/>
                          </a:solidFill>
                          <a:effectLst/>
                          <a:latin typeface="微软雅黑" panose="020B0503020204020204" pitchFamily="34" charset="-122"/>
                          <a:ea typeface="微软雅黑" panose="020B0503020204020204" pitchFamily="34" charset="-122"/>
                          <a:cs typeface="+mn-cs"/>
                        </a:rPr>
                        <a:t>不同饲养方式里岔黑猪微生物组学与代谢组学研究及生产性能的相关性分析</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1295979" rtl="0" eaLnBrk="1" fontAlgn="auto" latinLnBrk="0" hangingPunct="1">
                        <a:lnSpc>
                          <a:spcPts val="1500"/>
                        </a:lnSpc>
                        <a:spcBef>
                          <a:spcPts val="0"/>
                        </a:spcBef>
                        <a:spcAft>
                          <a:spcPts val="0"/>
                        </a:spcAft>
                        <a:buClrTx/>
                        <a:buSzTx/>
                        <a:buFontTx/>
                        <a:buNone/>
                        <a:tabLst/>
                        <a:defRPr/>
                      </a:pPr>
                      <a:r>
                        <a:rPr lang="zh-CN" altLang="en-US" sz="1800" b="0">
                          <a:latin typeface="微软雅黑" panose="020B0503020204020204" pitchFamily="34" charset="-122"/>
                          <a:ea typeface="微软雅黑" panose="020B0503020204020204" pitchFamily="34" charset="-122"/>
                        </a:rPr>
                        <a:t>宋春阳 教授</a:t>
                      </a:r>
                      <a:r>
                        <a:rPr lang="en-US" altLang="zh-CN" sz="1800" b="0">
                          <a:latin typeface="微软雅黑" panose="020B0503020204020204" pitchFamily="34" charset="-122"/>
                          <a:ea typeface="微软雅黑" panose="020B0503020204020204" pitchFamily="34" charset="-122"/>
                        </a:rPr>
                        <a:t> </a:t>
                      </a:r>
                      <a:r>
                        <a:rPr lang="zh-CN" altLang="en-US" sz="1800" b="0">
                          <a:latin typeface="微软雅黑" panose="020B0503020204020204" pitchFamily="34" charset="-122"/>
                          <a:ea typeface="微软雅黑" panose="020B0503020204020204" pitchFamily="34" charset="-122"/>
                        </a:rPr>
                        <a:t>崔超 研究员</a:t>
                      </a:r>
                      <a:endParaRPr lang="en-US" altLang="zh-CN" sz="1800" b="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xmlns="" val="1038630704"/>
                  </a:ext>
                </a:extLst>
              </a:tr>
              <a:tr h="504000">
                <a:tc>
                  <a:txBody>
                    <a:bodyPr/>
                    <a:lstStyle/>
                    <a:p>
                      <a:pPr algn="ctr">
                        <a:lnSpc>
                          <a:spcPts val="1500"/>
                        </a:lnSpc>
                      </a:pPr>
                      <a:r>
                        <a:rPr lang="en-US" altLang="zh-CN" sz="1800" b="0">
                          <a:latin typeface="微软雅黑" panose="020B0503020204020204" pitchFamily="34" charset="-122"/>
                          <a:ea typeface="微软雅黑" panose="020B0503020204020204" pitchFamily="34" charset="-122"/>
                        </a:rPr>
                        <a:t>12</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algn="ctr">
                        <a:lnSpc>
                          <a:spcPts val="1500"/>
                        </a:lnSpc>
                      </a:pPr>
                      <a:r>
                        <a:rPr lang="zh-CN" altLang="en-US" sz="1800" b="0" dirty="0">
                          <a:latin typeface="微软雅黑" panose="020B0503020204020204" pitchFamily="34" charset="-122"/>
                          <a:ea typeface="微软雅黑" panose="020B0503020204020204" pitchFamily="34" charset="-122"/>
                        </a:rPr>
                        <a:t>金　焰</a:t>
                      </a:r>
                    </a:p>
                  </a:txBody>
                  <a:tcPr anchor="ctr"/>
                </a:tc>
                <a:tc>
                  <a:txBody>
                    <a:bodyPr/>
                    <a:lstStyle/>
                    <a:p>
                      <a:pPr algn="ctr">
                        <a:lnSpc>
                          <a:spcPts val="1500"/>
                        </a:lnSpc>
                      </a:pPr>
                      <a:r>
                        <a:rPr lang="zh-CN" altLang="zh-CN" sz="1800" b="0" kern="1200" dirty="0">
                          <a:solidFill>
                            <a:schemeClr val="dk1"/>
                          </a:solidFill>
                          <a:effectLst/>
                          <a:latin typeface="微软雅黑" panose="020B0503020204020204" pitchFamily="34" charset="-122"/>
                          <a:ea typeface="微软雅黑" panose="020B0503020204020204" pitchFamily="34" charset="-122"/>
                          <a:cs typeface="+mn-cs"/>
                        </a:rPr>
                        <a:t>烯丙孕素在猪粪便和尿液中厌氧发酵降解规律的研究</a:t>
                      </a:r>
                      <a:endParaRPr lang="zh-CN" altLang="en-US" sz="1800" b="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1295979" rtl="0" eaLnBrk="1" fontAlgn="auto" latinLnBrk="0" hangingPunct="1">
                        <a:lnSpc>
                          <a:spcPts val="1500"/>
                        </a:lnSpc>
                        <a:spcBef>
                          <a:spcPts val="0"/>
                        </a:spcBef>
                        <a:spcAft>
                          <a:spcPts val="0"/>
                        </a:spcAft>
                        <a:buClrTx/>
                        <a:buSzTx/>
                        <a:buFontTx/>
                        <a:buNone/>
                        <a:tabLst/>
                        <a:defRPr/>
                      </a:pPr>
                      <a:r>
                        <a:rPr lang="zh-CN" altLang="en-US" sz="1800" b="0" dirty="0">
                          <a:latin typeface="微软雅黑" panose="020B0503020204020204" pitchFamily="34" charset="-122"/>
                          <a:ea typeface="微软雅黑" panose="020B0503020204020204" pitchFamily="34" charset="-122"/>
                        </a:rPr>
                        <a:t>于光辉 讲师</a:t>
                      </a:r>
                      <a:r>
                        <a:rPr lang="en-US" altLang="zh-CN" sz="1800" b="0" dirty="0">
                          <a:latin typeface="微软雅黑" panose="020B0503020204020204" pitchFamily="34" charset="-122"/>
                          <a:ea typeface="微软雅黑" panose="020B0503020204020204" pitchFamily="34" charset="-122"/>
                        </a:rPr>
                        <a:t> </a:t>
                      </a:r>
                      <a:r>
                        <a:rPr lang="zh-CN" altLang="en-US" sz="1800" b="0" dirty="0">
                          <a:latin typeface="微软雅黑" panose="020B0503020204020204" pitchFamily="34" charset="-122"/>
                          <a:ea typeface="微软雅黑" panose="020B0503020204020204" pitchFamily="34" charset="-122"/>
                        </a:rPr>
                        <a:t>崔超 研究员</a:t>
                      </a:r>
                      <a:endParaRPr lang="en-US" altLang="zh-CN" sz="1800" b="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xmlns="" val="744698745"/>
                  </a:ext>
                </a:extLst>
              </a:tr>
            </a:tbl>
          </a:graphicData>
        </a:graphic>
      </p:graphicFrame>
    </p:spTree>
    <p:extLst>
      <p:ext uri="{BB962C8B-B14F-4D97-AF65-F5344CB8AC3E}">
        <p14:creationId xmlns:p14="http://schemas.microsoft.com/office/powerpoint/2010/main" val="134014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xmlns="" id="{CBE48C6F-B8DC-48AC-8C75-D6583E10A986}"/>
              </a:ext>
            </a:extLst>
          </p:cNvPr>
          <p:cNvSpPr/>
          <p:nvPr/>
        </p:nvSpPr>
        <p:spPr>
          <a:xfrm>
            <a:off x="541845" y="1509769"/>
            <a:ext cx="16242888" cy="4046219"/>
          </a:xfrm>
          <a:prstGeom prst="roundRect">
            <a:avLst>
              <a:gd name="adj" fmla="val 13026"/>
            </a:avLst>
          </a:prstGeom>
          <a:gradFill>
            <a:gsLst>
              <a:gs pos="33000">
                <a:schemeClr val="accent1">
                  <a:lumMod val="5000"/>
                  <a:lumOff val="95000"/>
                  <a:alpha val="89000"/>
                </a:schemeClr>
              </a:gs>
              <a:gs pos="100000">
                <a:srgbClr val="87D2E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标题 1">
            <a:extLst>
              <a:ext uri="{FF2B5EF4-FFF2-40B4-BE49-F238E27FC236}">
                <a16:creationId xmlns:a16="http://schemas.microsoft.com/office/drawing/2014/main" xmlns="" id="{456D7904-2701-4E14-9E8F-C8B05C410866}"/>
              </a:ext>
            </a:extLst>
          </p:cNvPr>
          <p:cNvSpPr txBox="1">
            <a:spLocks/>
          </p:cNvSpPr>
          <p:nvPr/>
        </p:nvSpPr>
        <p:spPr>
          <a:xfrm>
            <a:off x="-23632" y="1588644"/>
            <a:ext cx="16785045" cy="1266596"/>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b="1" dirty="0">
                <a:ln w="15875">
                  <a:noFill/>
                </a:ln>
                <a:solidFill>
                  <a:srgbClr val="FF0000"/>
                </a:solidFill>
                <a:latin typeface="微软雅黑" panose="020B0503020204020204" pitchFamily="34" charset="-122"/>
                <a:ea typeface="微软雅黑" panose="020B0503020204020204" pitchFamily="34" charset="-122"/>
              </a:rPr>
              <a:t>2021</a:t>
            </a:r>
            <a:r>
              <a:rPr lang="zh-CN" altLang="en-US" sz="5400" b="1" dirty="0">
                <a:ln w="15875">
                  <a:noFill/>
                </a:ln>
                <a:solidFill>
                  <a:srgbClr val="FF0000"/>
                </a:solidFill>
                <a:latin typeface="微软雅黑" panose="020B0503020204020204" pitchFamily="34" charset="-122"/>
                <a:ea typeface="微软雅黑" panose="020B0503020204020204" pitchFamily="34" charset="-122"/>
              </a:rPr>
              <a:t>届硕士研究生学位论文答辩会</a:t>
            </a:r>
          </a:p>
        </p:txBody>
      </p:sp>
      <p:sp>
        <p:nvSpPr>
          <p:cNvPr id="6" name="副标题 2">
            <a:extLst>
              <a:ext uri="{FF2B5EF4-FFF2-40B4-BE49-F238E27FC236}">
                <a16:creationId xmlns:a16="http://schemas.microsoft.com/office/drawing/2014/main" xmlns="" id="{1A297C83-4C18-4F9A-8BD6-275CE24EDB7C}"/>
              </a:ext>
            </a:extLst>
          </p:cNvPr>
          <p:cNvSpPr txBox="1">
            <a:spLocks/>
          </p:cNvSpPr>
          <p:nvPr/>
        </p:nvSpPr>
        <p:spPr>
          <a:xfrm>
            <a:off x="506708" y="2721435"/>
            <a:ext cx="16313163" cy="864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b="1" dirty="0">
                <a:latin typeface="微软雅黑" panose="020B0503020204020204" pitchFamily="34" charset="-122"/>
                <a:ea typeface="微软雅黑" panose="020B0503020204020204" pitchFamily="34" charset="-122"/>
              </a:rPr>
              <a:t>时间：</a:t>
            </a:r>
            <a:r>
              <a:rPr lang="en-US" altLang="zh-CN" b="1" dirty="0">
                <a:latin typeface="微软雅黑" panose="020B0503020204020204" pitchFamily="34" charset="-122"/>
                <a:ea typeface="微软雅黑" panose="020B0503020204020204" pitchFamily="34" charset="-122"/>
              </a:rPr>
              <a:t>6</a:t>
            </a:r>
            <a:r>
              <a:rPr lang="zh-CN" altLang="en-US" b="1" dirty="0">
                <a:latin typeface="微软雅黑" panose="020B0503020204020204" pitchFamily="34" charset="-122"/>
                <a:ea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日</a:t>
            </a:r>
            <a:r>
              <a:rPr lang="en-US" altLang="zh-CN" b="1" dirty="0">
                <a:latin typeface="微软雅黑" panose="020B0503020204020204" pitchFamily="34" charset="-122"/>
                <a:ea typeface="微软雅黑" panose="020B0503020204020204" pitchFamily="34" charset="-122"/>
              </a:rPr>
              <a:t>   08:30</a:t>
            </a:r>
            <a:r>
              <a:rPr lang="zh-CN" altLang="en-US" b="1" dirty="0">
                <a:latin typeface="微软雅黑" panose="020B0503020204020204" pitchFamily="34" charset="-122"/>
                <a:ea typeface="微软雅黑" panose="020B0503020204020204" pitchFamily="34" charset="-122"/>
              </a:rPr>
              <a:t>       地点：生物楼</a:t>
            </a:r>
            <a:r>
              <a:rPr lang="en-US" altLang="zh-CN" b="1" dirty="0">
                <a:latin typeface="微软雅黑" panose="020B0503020204020204" pitchFamily="34" charset="-122"/>
                <a:ea typeface="微软雅黑" panose="020B0503020204020204" pitchFamily="34" charset="-122"/>
              </a:rPr>
              <a:t>C103</a:t>
            </a:r>
            <a:endParaRPr lang="zh-CN" altLang="en-US" b="1" dirty="0">
              <a:latin typeface="微软雅黑" panose="020B0503020204020204" pitchFamily="34" charset="-122"/>
              <a:ea typeface="微软雅黑" panose="020B0503020204020204" pitchFamily="34" charset="-122"/>
            </a:endParaRPr>
          </a:p>
        </p:txBody>
      </p:sp>
      <p:graphicFrame>
        <p:nvGraphicFramePr>
          <p:cNvPr id="8" name="表格 8">
            <a:extLst>
              <a:ext uri="{FF2B5EF4-FFF2-40B4-BE49-F238E27FC236}">
                <a16:creationId xmlns:a16="http://schemas.microsoft.com/office/drawing/2014/main" xmlns="" id="{3B4C87BA-01E4-4F6D-87E6-FC1D4340B3C7}"/>
              </a:ext>
            </a:extLst>
          </p:cNvPr>
          <p:cNvGraphicFramePr>
            <a:graphicFrameLocks noGrp="1"/>
          </p:cNvGraphicFramePr>
          <p:nvPr>
            <p:extLst>
              <p:ext uri="{D42A27DB-BD31-4B8C-83A1-F6EECF244321}">
                <p14:modId xmlns:p14="http://schemas.microsoft.com/office/powerpoint/2010/main" val="3947052086"/>
              </p:ext>
            </p:extLst>
          </p:nvPr>
        </p:nvGraphicFramePr>
        <p:xfrm>
          <a:off x="541844" y="3523884"/>
          <a:ext cx="16219568" cy="6230812"/>
        </p:xfrm>
        <a:graphic>
          <a:graphicData uri="http://schemas.openxmlformats.org/drawingml/2006/table">
            <a:tbl>
              <a:tblPr firstRow="1" bandRow="1">
                <a:tableStyleId>{7DF18680-E054-41AD-8BC1-D1AEF772440D}</a:tableStyleId>
              </a:tblPr>
              <a:tblGrid>
                <a:gridCol w="1042331">
                  <a:extLst>
                    <a:ext uri="{9D8B030D-6E8A-4147-A177-3AD203B41FA5}">
                      <a16:colId xmlns:a16="http://schemas.microsoft.com/office/drawing/2014/main" xmlns="" val="581100961"/>
                    </a:ext>
                  </a:extLst>
                </a:gridCol>
                <a:gridCol w="2299304">
                  <a:extLst>
                    <a:ext uri="{9D8B030D-6E8A-4147-A177-3AD203B41FA5}">
                      <a16:colId xmlns:a16="http://schemas.microsoft.com/office/drawing/2014/main" xmlns="" val="2098588324"/>
                    </a:ext>
                  </a:extLst>
                </a:gridCol>
                <a:gridCol w="9189726">
                  <a:extLst>
                    <a:ext uri="{9D8B030D-6E8A-4147-A177-3AD203B41FA5}">
                      <a16:colId xmlns:a16="http://schemas.microsoft.com/office/drawing/2014/main" xmlns="" val="3578235835"/>
                    </a:ext>
                  </a:extLst>
                </a:gridCol>
                <a:gridCol w="3688207">
                  <a:extLst>
                    <a:ext uri="{9D8B030D-6E8A-4147-A177-3AD203B41FA5}">
                      <a16:colId xmlns:a16="http://schemas.microsoft.com/office/drawing/2014/main" xmlns="" val="2418878640"/>
                    </a:ext>
                  </a:extLst>
                </a:gridCol>
              </a:tblGrid>
              <a:tr h="743339">
                <a:tc>
                  <a:txBody>
                    <a:bodyPr/>
                    <a:lstStyle/>
                    <a:p>
                      <a:pPr algn="ctr">
                        <a:lnSpc>
                          <a:spcPct val="100000"/>
                        </a:lnSpc>
                      </a:pP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答 辩 人</a:t>
                      </a: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论  文  题  目</a:t>
                      </a: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导师</a:t>
                      </a:r>
                    </a:p>
                  </a:txBody>
                  <a:tcPr anchor="ctr"/>
                </a:tc>
                <a:extLst>
                  <a:ext uri="{0D108BD9-81ED-4DB2-BD59-A6C34878D82A}">
                    <a16:rowId xmlns:a16="http://schemas.microsoft.com/office/drawing/2014/main" xmlns="" val="3591762367"/>
                  </a:ext>
                </a:extLst>
              </a:tr>
              <a:tr h="1002302">
                <a:tc>
                  <a:txBody>
                    <a:bodyPr/>
                    <a:lstStyle/>
                    <a:p>
                      <a:pPr algn="ctr">
                        <a:lnSpc>
                          <a:spcPct val="100000"/>
                        </a:lnSpc>
                      </a:pPr>
                      <a:r>
                        <a:rPr lang="en-US" altLang="zh-CN"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韩福慧</a:t>
                      </a: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绵羊肌内脂肪</a:t>
                      </a:r>
                      <a:r>
                        <a:rPr lang="en-US" altLang="zh-CN" dirty="0">
                          <a:latin typeface="微软雅黑" panose="020B0503020204020204" pitchFamily="34" charset="-122"/>
                          <a:ea typeface="微软雅黑" panose="020B0503020204020204" pitchFamily="34" charset="-122"/>
                        </a:rPr>
                        <a:t>miRNA</a:t>
                      </a:r>
                      <a:r>
                        <a:rPr lang="zh-CN" altLang="en-US" dirty="0">
                          <a:latin typeface="微软雅黑" panose="020B0503020204020204" pitchFamily="34" charset="-122"/>
                          <a:ea typeface="微软雅黑" panose="020B0503020204020204" pitchFamily="34" charset="-122"/>
                        </a:rPr>
                        <a:t>的鉴定及</a:t>
                      </a:r>
                      <a:r>
                        <a:rPr lang="en-US" altLang="zh-CN" dirty="0">
                          <a:latin typeface="微软雅黑" panose="020B0503020204020204" pitchFamily="34" charset="-122"/>
                          <a:ea typeface="微软雅黑" panose="020B0503020204020204" pitchFamily="34" charset="-122"/>
                        </a:rPr>
                        <a:t>miR-193a-5p</a:t>
                      </a:r>
                    </a:p>
                    <a:p>
                      <a:pPr algn="ctr">
                        <a:lnSpc>
                          <a:spcPct val="150000"/>
                        </a:lnSpc>
                      </a:pPr>
                      <a:r>
                        <a:rPr lang="zh-CN" altLang="en-US" dirty="0">
                          <a:latin typeface="微软雅黑" panose="020B0503020204020204" pitchFamily="34" charset="-122"/>
                          <a:ea typeface="微软雅黑" panose="020B0503020204020204" pitchFamily="34" charset="-122"/>
                        </a:rPr>
                        <a:t>对</a:t>
                      </a:r>
                      <a:r>
                        <a:rPr lang="en-US" altLang="zh-CN" dirty="0">
                          <a:latin typeface="微软雅黑" panose="020B0503020204020204" pitchFamily="34" charset="-122"/>
                          <a:ea typeface="微软雅黑" panose="020B0503020204020204" pitchFamily="34" charset="-122"/>
                        </a:rPr>
                        <a:t>3T3-L1</a:t>
                      </a:r>
                      <a:r>
                        <a:rPr lang="zh-CN" altLang="en-US" dirty="0">
                          <a:latin typeface="微软雅黑" panose="020B0503020204020204" pitchFamily="34" charset="-122"/>
                          <a:ea typeface="微软雅黑" panose="020B0503020204020204" pitchFamily="34" charset="-122"/>
                        </a:rPr>
                        <a:t>细胞增殖分化的调控作用</a:t>
                      </a: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柳 楠  教授</a:t>
                      </a:r>
                    </a:p>
                  </a:txBody>
                  <a:tcPr anchor="ctr"/>
                </a:tc>
                <a:extLst>
                  <a:ext uri="{0D108BD9-81ED-4DB2-BD59-A6C34878D82A}">
                    <a16:rowId xmlns:a16="http://schemas.microsoft.com/office/drawing/2014/main" xmlns="" val="2536728573"/>
                  </a:ext>
                </a:extLst>
              </a:tr>
              <a:tr h="723502">
                <a:tc>
                  <a:txBody>
                    <a:bodyPr/>
                    <a:lstStyle/>
                    <a:p>
                      <a:pPr algn="ctr">
                        <a:lnSpc>
                          <a:spcPct val="100000"/>
                        </a:lnSpc>
                      </a:pPr>
                      <a:r>
                        <a:rPr lang="en-US" altLang="zh-CN" dirty="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秦怀远</a:t>
                      </a: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通过降低</a:t>
                      </a:r>
                      <a:r>
                        <a:rPr lang="en-US" altLang="zh-CN" dirty="0">
                          <a:latin typeface="微软雅黑" panose="020B0503020204020204" pitchFamily="34" charset="-122"/>
                          <a:ea typeface="微软雅黑" panose="020B0503020204020204" pitchFamily="34" charset="-122"/>
                        </a:rPr>
                        <a:t>PAM</a:t>
                      </a:r>
                      <a:r>
                        <a:rPr lang="zh-CN" altLang="en-US" dirty="0">
                          <a:latin typeface="微软雅黑" panose="020B0503020204020204" pitchFamily="34" charset="-122"/>
                          <a:ea typeface="微软雅黑" panose="020B0503020204020204" pitchFamily="34" charset="-122"/>
                        </a:rPr>
                        <a:t>限制拓展</a:t>
                      </a:r>
                      <a:r>
                        <a:rPr lang="en-US" altLang="zh-CN" dirty="0">
                          <a:latin typeface="微软雅黑" panose="020B0503020204020204" pitchFamily="34" charset="-122"/>
                          <a:ea typeface="微软雅黑" panose="020B0503020204020204" pitchFamily="34" charset="-122"/>
                        </a:rPr>
                        <a:t>CRISPR/Cas9</a:t>
                      </a:r>
                      <a:r>
                        <a:rPr lang="zh-CN" altLang="en-US" dirty="0">
                          <a:latin typeface="微软雅黑" panose="020B0503020204020204" pitchFamily="34" charset="-122"/>
                          <a:ea typeface="微软雅黑" panose="020B0503020204020204" pitchFamily="34" charset="-122"/>
                        </a:rPr>
                        <a:t>靶向范围的研究</a:t>
                      </a: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赵金山</a:t>
                      </a:r>
                      <a:r>
                        <a:rPr lang="zh-CN" altLang="en-US" baseline="0" dirty="0">
                          <a:latin typeface="微软雅黑" panose="020B0503020204020204" pitchFamily="34" charset="-122"/>
                          <a:ea typeface="微软雅黑" panose="020B0503020204020204" pitchFamily="34" charset="-122"/>
                        </a:rPr>
                        <a:t>  教授</a:t>
                      </a:r>
                      <a:endParaRPr lang="zh-CN" altLang="en-US"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xmlns="" val="2596733371"/>
                  </a:ext>
                </a:extLst>
              </a:tr>
              <a:tr h="766119">
                <a:tc>
                  <a:txBody>
                    <a:bodyPr/>
                    <a:lstStyle/>
                    <a:p>
                      <a:pPr algn="ctr">
                        <a:lnSpc>
                          <a:spcPct val="100000"/>
                        </a:lnSpc>
                      </a:pPr>
                      <a:r>
                        <a:rPr lang="en-US" altLang="zh-CN" dirty="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张　宁</a:t>
                      </a:r>
                    </a:p>
                  </a:txBody>
                  <a:tcPr anchor="ctr"/>
                </a:tc>
                <a:tc>
                  <a:txBody>
                    <a:bodyPr/>
                    <a:lstStyle/>
                    <a:p>
                      <a:pPr algn="ctr">
                        <a:lnSpc>
                          <a:spcPct val="100000"/>
                        </a:lnSpc>
                      </a:pPr>
                      <a:r>
                        <a:rPr lang="en-US" altLang="zh-CN" dirty="0">
                          <a:latin typeface="微软雅黑" panose="020B0503020204020204" pitchFamily="34" charset="-122"/>
                          <a:ea typeface="微软雅黑" panose="020B0503020204020204" pitchFamily="34" charset="-122"/>
                        </a:rPr>
                        <a:t>CRISPR/Cas9</a:t>
                      </a:r>
                      <a:r>
                        <a:rPr lang="zh-CN" altLang="en-US" dirty="0">
                          <a:latin typeface="微软雅黑" panose="020B0503020204020204" pitchFamily="34" charset="-122"/>
                          <a:ea typeface="微软雅黑" panose="020B0503020204020204" pitchFamily="34" charset="-122"/>
                        </a:rPr>
                        <a:t>双切刻系统构建与效率评价</a:t>
                      </a:r>
                    </a:p>
                  </a:txBody>
                  <a:tcPr anchor="ctr"/>
                </a:tc>
                <a:tc>
                  <a:txBody>
                    <a:bodyPr/>
                    <a:lstStyle/>
                    <a:p>
                      <a:pPr marL="0" marR="0" lvl="0" indent="0" algn="ctr" defTabSz="1295979"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赵金山</a:t>
                      </a:r>
                      <a:r>
                        <a:rPr lang="zh-CN" altLang="en-US" baseline="0" dirty="0">
                          <a:latin typeface="微软雅黑" panose="020B0503020204020204" pitchFamily="34" charset="-122"/>
                          <a:ea typeface="微软雅黑" panose="020B0503020204020204" pitchFamily="34" charset="-122"/>
                        </a:rPr>
                        <a:t>  教授</a:t>
                      </a:r>
                      <a:endParaRPr lang="zh-CN" altLang="en-US"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xmlns="" val="970302656"/>
                  </a:ext>
                </a:extLst>
              </a:tr>
              <a:tr h="1002302">
                <a:tc>
                  <a:txBody>
                    <a:bodyPr/>
                    <a:lstStyle/>
                    <a:p>
                      <a:pPr algn="ctr">
                        <a:lnSpc>
                          <a:spcPct val="100000"/>
                        </a:lnSpc>
                      </a:pPr>
                      <a:r>
                        <a:rPr lang="en-US" altLang="zh-CN" dirty="0">
                          <a:latin typeface="微软雅黑" panose="020B0503020204020204" pitchFamily="34" charset="-122"/>
                          <a:ea typeface="微软雅黑" panose="020B0503020204020204" pitchFamily="34" charset="-122"/>
                        </a:rPr>
                        <a:t>4</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刘文静</a:t>
                      </a: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肉鸭胸肌脂肪与微量元素含量测定及遗传分析</a:t>
                      </a:r>
                    </a:p>
                  </a:txBody>
                  <a:tcPr anchor="ctr"/>
                </a:tc>
                <a:tc>
                  <a:txBody>
                    <a:bodyPr/>
                    <a:lstStyle/>
                    <a:p>
                      <a:pPr marL="0" marR="0" lvl="0" indent="0" algn="ctr" defTabSz="1295979"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赵金山 </a:t>
                      </a:r>
                      <a:r>
                        <a:rPr lang="zh-CN" altLang="en-US" baseline="0" dirty="0">
                          <a:latin typeface="微软雅黑" panose="020B0503020204020204" pitchFamily="34" charset="-122"/>
                          <a:ea typeface="微软雅黑" panose="020B0503020204020204" pitchFamily="34" charset="-122"/>
                        </a:rPr>
                        <a:t> 教授</a:t>
                      </a:r>
                      <a:endParaRPr lang="zh-CN" altLang="en-US" dirty="0">
                        <a:latin typeface="微软雅黑" panose="020B0503020204020204" pitchFamily="34" charset="-122"/>
                        <a:ea typeface="微软雅黑" panose="020B0503020204020204" pitchFamily="34" charset="-122"/>
                      </a:endParaRPr>
                    </a:p>
                    <a:p>
                      <a:pPr algn="ctr">
                        <a:lnSpc>
                          <a:spcPct val="100000"/>
                        </a:lnSpc>
                      </a:pPr>
                      <a:r>
                        <a:rPr lang="zh-CN" altLang="en-US" dirty="0">
                          <a:latin typeface="微软雅黑" panose="020B0503020204020204" pitchFamily="34" charset="-122"/>
                          <a:ea typeface="微软雅黑" panose="020B0503020204020204" pitchFamily="34" charset="-122"/>
                        </a:rPr>
                        <a:t>周正奎  研究员</a:t>
                      </a:r>
                    </a:p>
                  </a:txBody>
                  <a:tcPr anchor="ctr"/>
                </a:tc>
                <a:extLst>
                  <a:ext uri="{0D108BD9-81ED-4DB2-BD59-A6C34878D82A}">
                    <a16:rowId xmlns:a16="http://schemas.microsoft.com/office/drawing/2014/main" xmlns="" val="1390023056"/>
                  </a:ext>
                </a:extLst>
              </a:tr>
              <a:tr h="964193">
                <a:tc>
                  <a:txBody>
                    <a:bodyPr/>
                    <a:lstStyle/>
                    <a:p>
                      <a:pPr algn="ctr">
                        <a:lnSpc>
                          <a:spcPct val="100000"/>
                        </a:lnSpc>
                      </a:pPr>
                      <a:r>
                        <a:rPr lang="en-US" altLang="zh-CN" dirty="0">
                          <a:latin typeface="微软雅黑" panose="020B0503020204020204" pitchFamily="34" charset="-122"/>
                          <a:ea typeface="微软雅黑" panose="020B0503020204020204" pitchFamily="34" charset="-122"/>
                        </a:rPr>
                        <a:t>5</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荣　恒</a:t>
                      </a:r>
                    </a:p>
                  </a:txBody>
                  <a:tcPr anchor="ctr"/>
                </a:tc>
                <a:tc>
                  <a:txBody>
                    <a:bodyPr/>
                    <a:lstStyle/>
                    <a:p>
                      <a:pPr algn="ctr">
                        <a:lnSpc>
                          <a:spcPct val="150000"/>
                        </a:lnSpc>
                      </a:pPr>
                      <a:r>
                        <a:rPr lang="en-US" altLang="zh-CN" dirty="0">
                          <a:latin typeface="微软雅黑" panose="020B0503020204020204" pitchFamily="34" charset="-122"/>
                          <a:ea typeface="微软雅黑" panose="020B0503020204020204" pitchFamily="34" charset="-122"/>
                        </a:rPr>
                        <a:t>BMP4</a:t>
                      </a:r>
                      <a:r>
                        <a:rPr lang="zh-CN" altLang="en-US" dirty="0">
                          <a:latin typeface="微软雅黑" panose="020B0503020204020204" pitchFamily="34" charset="-122"/>
                          <a:ea typeface="微软雅黑" panose="020B0503020204020204" pitchFamily="34" charset="-122"/>
                        </a:rPr>
                        <a:t>基因对敖汉细毛羊羊毛生长速度</a:t>
                      </a:r>
                      <a:endParaRPr lang="en-US" altLang="zh-CN" dirty="0">
                        <a:latin typeface="微软雅黑" panose="020B0503020204020204" pitchFamily="34" charset="-122"/>
                        <a:ea typeface="微软雅黑" panose="020B0503020204020204" pitchFamily="34" charset="-122"/>
                      </a:endParaRPr>
                    </a:p>
                    <a:p>
                      <a:pPr algn="ctr">
                        <a:lnSpc>
                          <a:spcPct val="100000"/>
                        </a:lnSpc>
                      </a:pPr>
                      <a:r>
                        <a:rPr lang="zh-CN" altLang="en-US" dirty="0">
                          <a:latin typeface="微软雅黑" panose="020B0503020204020204" pitchFamily="34" charset="-122"/>
                          <a:ea typeface="微软雅黑" panose="020B0503020204020204" pitchFamily="34" charset="-122"/>
                        </a:rPr>
                        <a:t>及毛囊干细胞增殖影响的研究</a:t>
                      </a: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柳楠 教授</a:t>
                      </a:r>
                      <a:endParaRPr lang="en-US" altLang="zh-CN" dirty="0">
                        <a:latin typeface="微软雅黑" panose="020B0503020204020204" pitchFamily="34" charset="-122"/>
                        <a:ea typeface="微软雅黑" panose="020B0503020204020204" pitchFamily="34" charset="-122"/>
                      </a:endParaRPr>
                    </a:p>
                    <a:p>
                      <a:pPr algn="ctr">
                        <a:lnSpc>
                          <a:spcPct val="100000"/>
                        </a:lnSpc>
                      </a:pPr>
                      <a:r>
                        <a:rPr lang="zh-CN" altLang="en-US" dirty="0">
                          <a:latin typeface="微软雅黑" panose="020B0503020204020204" pitchFamily="34" charset="-122"/>
                          <a:ea typeface="微软雅黑" panose="020B0503020204020204" pitchFamily="34" charset="-122"/>
                        </a:rPr>
                        <a:t>程明  高级畜牧师</a:t>
                      </a:r>
                    </a:p>
                  </a:txBody>
                  <a:tcPr anchor="ctr"/>
                </a:tc>
                <a:extLst>
                  <a:ext uri="{0D108BD9-81ED-4DB2-BD59-A6C34878D82A}">
                    <a16:rowId xmlns:a16="http://schemas.microsoft.com/office/drawing/2014/main" xmlns="" val="2299169522"/>
                  </a:ext>
                </a:extLst>
              </a:tr>
              <a:tr h="752196">
                <a:tc>
                  <a:txBody>
                    <a:bodyPr/>
                    <a:lstStyle/>
                    <a:p>
                      <a:pPr algn="ctr">
                        <a:lnSpc>
                          <a:spcPct val="100000"/>
                        </a:lnSpc>
                      </a:pPr>
                      <a:r>
                        <a:rPr lang="en-US" altLang="zh-CN" dirty="0">
                          <a:latin typeface="微软雅黑" panose="020B0503020204020204" pitchFamily="34" charset="-122"/>
                          <a:ea typeface="微软雅黑" panose="020B0503020204020204" pitchFamily="34" charset="-122"/>
                        </a:rPr>
                        <a:t>6</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dirty="0">
                          <a:latin typeface="微软雅黑" panose="020B0503020204020204" pitchFamily="34" charset="-122"/>
                          <a:ea typeface="微软雅黑" panose="020B0503020204020204" pitchFamily="34" charset="-122"/>
                        </a:rPr>
                        <a:t>郑仰清</a:t>
                      </a:r>
                    </a:p>
                  </a:txBody>
                  <a:tcPr anchor="ctr"/>
                </a:tc>
                <a:tc>
                  <a:txBody>
                    <a:bodyPr/>
                    <a:lstStyle/>
                    <a:p>
                      <a:pPr algn="ctr">
                        <a:lnSpc>
                          <a:spcPct val="100000"/>
                        </a:lnSpc>
                      </a:pPr>
                      <a:r>
                        <a:rPr lang="zh-CN" altLang="zh-CN" sz="2551" kern="1200" dirty="0">
                          <a:solidFill>
                            <a:schemeClr val="dk1"/>
                          </a:solidFill>
                          <a:latin typeface="微软雅黑" panose="020B0503020204020204" pitchFamily="34" charset="-122"/>
                          <a:ea typeface="微软雅黑" panose="020B0503020204020204" pitchFamily="34" charset="-122"/>
                          <a:cs typeface="+mn-cs"/>
                        </a:rPr>
                        <a:t>影响鲁莱黑猪肌内脂肪含量的遗传位点鉴定</a:t>
                      </a:r>
                      <a:endParaRPr lang="zh-CN" altLang="en-US" sz="2551"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algn="ctr">
                        <a:lnSpc>
                          <a:spcPct val="100000"/>
                        </a:lnSpc>
                      </a:pPr>
                      <a:r>
                        <a:rPr lang="zh-CN" altLang="zh-CN" sz="2551" kern="1200" dirty="0">
                          <a:solidFill>
                            <a:schemeClr val="dk1"/>
                          </a:solidFill>
                          <a:latin typeface="微软雅黑" panose="020B0503020204020204" pitchFamily="34" charset="-122"/>
                          <a:ea typeface="微软雅黑" panose="020B0503020204020204" pitchFamily="34" charset="-122"/>
                          <a:cs typeface="+mn-cs"/>
                        </a:rPr>
                        <a:t>张廷荣  教授</a:t>
                      </a:r>
                      <a:endParaRPr lang="en-US" altLang="zh-CN" sz="2551" kern="1200" dirty="0">
                        <a:solidFill>
                          <a:schemeClr val="dk1"/>
                        </a:solidFill>
                        <a:latin typeface="微软雅黑" panose="020B0503020204020204" pitchFamily="34" charset="-122"/>
                        <a:ea typeface="微软雅黑" panose="020B0503020204020204" pitchFamily="34" charset="-122"/>
                        <a:cs typeface="+mn-cs"/>
                      </a:endParaRPr>
                    </a:p>
                    <a:p>
                      <a:pPr algn="ctr">
                        <a:lnSpc>
                          <a:spcPct val="100000"/>
                        </a:lnSpc>
                      </a:pPr>
                      <a:r>
                        <a:rPr lang="zh-CN" altLang="zh-CN" sz="2551" kern="1200" dirty="0">
                          <a:solidFill>
                            <a:schemeClr val="dk1"/>
                          </a:solidFill>
                          <a:latin typeface="微软雅黑" panose="020B0503020204020204" pitchFamily="34" charset="-122"/>
                          <a:ea typeface="微软雅黑" panose="020B0503020204020204" pitchFamily="34" charset="-122"/>
                          <a:cs typeface="+mn-cs"/>
                        </a:rPr>
                        <a:t>徐云华 研究员</a:t>
                      </a:r>
                      <a:endParaRPr lang="zh-CN" altLang="en-US" sz="2551" kern="1200" dirty="0">
                        <a:solidFill>
                          <a:schemeClr val="dk1"/>
                        </a:solidFill>
                        <a:latin typeface="微软雅黑" panose="020B0503020204020204" pitchFamily="34" charset="-122"/>
                        <a:ea typeface="微软雅黑" panose="020B0503020204020204" pitchFamily="34" charset="-122"/>
                        <a:cs typeface="+mn-cs"/>
                      </a:endParaRPr>
                    </a:p>
                  </a:txBody>
                  <a:tcPr anchor="ctr"/>
                </a:tc>
                <a:extLst>
                  <a:ext uri="{0D108BD9-81ED-4DB2-BD59-A6C34878D82A}">
                    <a16:rowId xmlns:a16="http://schemas.microsoft.com/office/drawing/2014/main" xmlns="" val="3652779945"/>
                  </a:ext>
                </a:extLst>
              </a:tr>
            </a:tbl>
          </a:graphicData>
        </a:graphic>
      </p:graphicFrame>
    </p:spTree>
    <p:extLst>
      <p:ext uri="{BB962C8B-B14F-4D97-AF65-F5344CB8AC3E}">
        <p14:creationId xmlns:p14="http://schemas.microsoft.com/office/powerpoint/2010/main" val="3980741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518525" y="1430757"/>
            <a:ext cx="16242888" cy="4046219"/>
          </a:xfrm>
          <a:prstGeom prst="roundRect">
            <a:avLst>
              <a:gd name="adj" fmla="val 13026"/>
            </a:avLst>
          </a:prstGeom>
          <a:gradFill>
            <a:gsLst>
              <a:gs pos="33000">
                <a:schemeClr val="accent1">
                  <a:lumMod val="5000"/>
                  <a:lumOff val="95000"/>
                  <a:alpha val="89000"/>
                </a:schemeClr>
              </a:gs>
              <a:gs pos="100000">
                <a:srgbClr val="87D2E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 name="标题 1"/>
          <p:cNvSpPr txBox="1"/>
          <p:nvPr/>
        </p:nvSpPr>
        <p:spPr>
          <a:xfrm>
            <a:off x="-23495" y="1935443"/>
            <a:ext cx="16784955" cy="1005840"/>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5400" b="1" i="0" u="none" strike="noStrike" kern="1200" cap="none" spc="0" normalizeH="0" baseline="0" noProof="0" dirty="0">
                <a:ln w="15875">
                  <a:noFill/>
                </a:ln>
                <a:solidFill>
                  <a:srgbClr val="FF0000"/>
                </a:solidFill>
                <a:effectLst/>
                <a:uLnTx/>
                <a:uFillTx/>
                <a:latin typeface="微软雅黑" panose="020B0503020204020204" pitchFamily="34" charset="-122"/>
                <a:ea typeface="微软雅黑" panose="020B0503020204020204" pitchFamily="34" charset="-122"/>
                <a:cs typeface="+mj-cs"/>
              </a:rPr>
              <a:t>2021</a:t>
            </a:r>
            <a:r>
              <a:rPr kumimoji="0" lang="zh-CN" altLang="en-US" sz="5400" b="1" i="0" u="none" strike="noStrike" kern="1200" cap="none" spc="0" normalizeH="0" baseline="0" noProof="0" dirty="0">
                <a:ln w="15875">
                  <a:noFill/>
                </a:ln>
                <a:solidFill>
                  <a:srgbClr val="FF0000"/>
                </a:solidFill>
                <a:effectLst/>
                <a:uLnTx/>
                <a:uFillTx/>
                <a:latin typeface="微软雅黑" panose="020B0503020204020204" pitchFamily="34" charset="-122"/>
                <a:ea typeface="微软雅黑" panose="020B0503020204020204" pitchFamily="34" charset="-122"/>
                <a:cs typeface="+mj-cs"/>
              </a:rPr>
              <a:t>届硕士研究生毕业论文答辩会</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5400" b="1" i="0" u="none" strike="noStrike" kern="1200" cap="none" spc="0" normalizeH="0" baseline="0" noProof="0" dirty="0">
              <a:ln w="15875">
                <a:noFill/>
              </a:ln>
              <a:solidFill>
                <a:srgbClr val="FF0000"/>
              </a:solidFill>
              <a:effectLst/>
              <a:uLnTx/>
              <a:uFillTx/>
              <a:latin typeface="微软雅黑" panose="020B0503020204020204" pitchFamily="34" charset="-122"/>
              <a:ea typeface="微软雅黑" panose="020B0503020204020204" pitchFamily="34" charset="-122"/>
              <a:cs typeface="+mj-cs"/>
            </a:endParaRPr>
          </a:p>
        </p:txBody>
      </p:sp>
      <p:graphicFrame>
        <p:nvGraphicFramePr>
          <p:cNvPr id="8" name="表格 8"/>
          <p:cNvGraphicFramePr>
            <a:graphicFrameLocks noGrp="1"/>
          </p:cNvGraphicFramePr>
          <p:nvPr>
            <p:extLst>
              <p:ext uri="{D42A27DB-BD31-4B8C-83A1-F6EECF244321}">
                <p14:modId xmlns:p14="http://schemas.microsoft.com/office/powerpoint/2010/main" val="3456906798"/>
              </p:ext>
            </p:extLst>
          </p:nvPr>
        </p:nvGraphicFramePr>
        <p:xfrm>
          <a:off x="518795" y="3169920"/>
          <a:ext cx="16242665" cy="6408550"/>
        </p:xfrm>
        <a:graphic>
          <a:graphicData uri="http://schemas.openxmlformats.org/drawingml/2006/table">
            <a:tbl>
              <a:tblPr firstRow="1" bandRow="1">
                <a:tableStyleId>{7DF18680-E054-41AD-8BC1-D1AEF772440D}</a:tableStyleId>
              </a:tblPr>
              <a:tblGrid>
                <a:gridCol w="1043940">
                  <a:extLst>
                    <a:ext uri="{9D8B030D-6E8A-4147-A177-3AD203B41FA5}">
                      <a16:colId xmlns:a16="http://schemas.microsoft.com/office/drawing/2014/main" xmlns="" val="20000"/>
                    </a:ext>
                  </a:extLst>
                </a:gridCol>
                <a:gridCol w="2302510">
                  <a:extLst>
                    <a:ext uri="{9D8B030D-6E8A-4147-A177-3AD203B41FA5}">
                      <a16:colId xmlns:a16="http://schemas.microsoft.com/office/drawing/2014/main" xmlns="" val="20001"/>
                    </a:ext>
                  </a:extLst>
                </a:gridCol>
                <a:gridCol w="9203055">
                  <a:extLst>
                    <a:ext uri="{9D8B030D-6E8A-4147-A177-3AD203B41FA5}">
                      <a16:colId xmlns:a16="http://schemas.microsoft.com/office/drawing/2014/main" xmlns="" val="20002"/>
                    </a:ext>
                  </a:extLst>
                </a:gridCol>
                <a:gridCol w="3693160">
                  <a:extLst>
                    <a:ext uri="{9D8B030D-6E8A-4147-A177-3AD203B41FA5}">
                      <a16:colId xmlns:a16="http://schemas.microsoft.com/office/drawing/2014/main" xmlns="" val="20003"/>
                    </a:ext>
                  </a:extLst>
                </a:gridCol>
              </a:tblGrid>
              <a:tr h="596489">
                <a:tc>
                  <a:txBody>
                    <a:bodyPr/>
                    <a:lstStyle/>
                    <a:p>
                      <a:pPr algn="ctr">
                        <a:lnSpc>
                          <a:spcPct val="100000"/>
                        </a:lnSpc>
                      </a:pPr>
                      <a:endParaRPr lang="zh-CN" altLang="en-US" sz="2600"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sz="2600" dirty="0">
                          <a:latin typeface="微软雅黑" panose="020B0503020204020204" pitchFamily="34" charset="-122"/>
                          <a:ea typeface="微软雅黑" panose="020B0503020204020204" pitchFamily="34" charset="-122"/>
                        </a:rPr>
                        <a:t>答 辩 人</a:t>
                      </a:r>
                    </a:p>
                  </a:txBody>
                  <a:tcPr anchor="ctr"/>
                </a:tc>
                <a:tc>
                  <a:txBody>
                    <a:bodyPr/>
                    <a:lstStyle/>
                    <a:p>
                      <a:pPr algn="ctr">
                        <a:lnSpc>
                          <a:spcPct val="100000"/>
                        </a:lnSpc>
                      </a:pPr>
                      <a:r>
                        <a:rPr lang="zh-CN" altLang="en-US" sz="2600" dirty="0">
                          <a:latin typeface="微软雅黑" panose="020B0503020204020204" pitchFamily="34" charset="-122"/>
                          <a:ea typeface="微软雅黑" panose="020B0503020204020204" pitchFamily="34" charset="-122"/>
                        </a:rPr>
                        <a:t>论  文  题  目</a:t>
                      </a:r>
                    </a:p>
                  </a:txBody>
                  <a:tcPr anchor="ctr"/>
                </a:tc>
                <a:tc>
                  <a:txBody>
                    <a:bodyPr/>
                    <a:lstStyle/>
                    <a:p>
                      <a:pPr algn="ctr">
                        <a:lnSpc>
                          <a:spcPct val="100000"/>
                        </a:lnSpc>
                      </a:pPr>
                      <a:r>
                        <a:rPr lang="zh-CN" altLang="en-US" sz="2600" dirty="0">
                          <a:latin typeface="微软雅黑" panose="020B0503020204020204" pitchFamily="34" charset="-122"/>
                          <a:ea typeface="微软雅黑" panose="020B0503020204020204" pitchFamily="34" charset="-122"/>
                        </a:rPr>
                        <a:t>导师</a:t>
                      </a:r>
                    </a:p>
                  </a:txBody>
                  <a:tcPr anchor="ctr"/>
                </a:tc>
                <a:extLst>
                  <a:ext uri="{0D108BD9-81ED-4DB2-BD59-A6C34878D82A}">
                    <a16:rowId xmlns:a16="http://schemas.microsoft.com/office/drawing/2014/main" xmlns="" val="10000"/>
                  </a:ext>
                </a:extLst>
              </a:tr>
              <a:tr h="741309">
                <a:tc>
                  <a:txBody>
                    <a:bodyPr/>
                    <a:lstStyle/>
                    <a:p>
                      <a:pPr algn="ctr">
                        <a:lnSpc>
                          <a:spcPct val="100000"/>
                        </a:lnSpc>
                      </a:pPr>
                      <a:r>
                        <a:rPr lang="en-US" altLang="zh-CN" sz="2600" b="0" dirty="0">
                          <a:latin typeface="微软雅黑" panose="020B0503020204020204" pitchFamily="34" charset="-122"/>
                          <a:ea typeface="微软雅黑" panose="020B0503020204020204" pitchFamily="34" charset="-122"/>
                        </a:rPr>
                        <a:t>1</a:t>
                      </a:r>
                      <a:endParaRPr lang="zh-CN" altLang="en-US" sz="2600" b="0"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康倍宁</a:t>
                      </a: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玉米赤霉烯酮对绵羊肠道菌群和血液代谢影响的研究</a:t>
                      </a: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闵令江 教授</a:t>
                      </a:r>
                    </a:p>
                  </a:txBody>
                  <a:tcPr anchor="ctr"/>
                </a:tc>
                <a:extLst>
                  <a:ext uri="{0D108BD9-81ED-4DB2-BD59-A6C34878D82A}">
                    <a16:rowId xmlns:a16="http://schemas.microsoft.com/office/drawing/2014/main" xmlns="" val="10001"/>
                  </a:ext>
                </a:extLst>
              </a:tr>
              <a:tr h="741309">
                <a:tc>
                  <a:txBody>
                    <a:bodyPr/>
                    <a:lstStyle/>
                    <a:p>
                      <a:pPr algn="ctr">
                        <a:lnSpc>
                          <a:spcPct val="100000"/>
                        </a:lnSpc>
                      </a:pPr>
                      <a:r>
                        <a:rPr lang="en-US" altLang="zh-CN" sz="2600" b="0" dirty="0">
                          <a:latin typeface="微软雅黑" panose="020B0503020204020204" pitchFamily="34" charset="-122"/>
                          <a:ea typeface="微软雅黑" panose="020B0503020204020204" pitchFamily="34" charset="-122"/>
                        </a:rPr>
                        <a:t>2</a:t>
                      </a:r>
                      <a:endParaRPr lang="zh-CN" altLang="en-US" sz="2600" b="0"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李增宽</a:t>
                      </a: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玉米赤霉烯酮对绵羊精液质量的影响及对肝脏损伤的研究</a:t>
                      </a: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闵令江 教授</a:t>
                      </a:r>
                    </a:p>
                  </a:txBody>
                  <a:tcPr anchor="ctr"/>
                </a:tc>
                <a:extLst>
                  <a:ext uri="{0D108BD9-81ED-4DB2-BD59-A6C34878D82A}">
                    <a16:rowId xmlns:a16="http://schemas.microsoft.com/office/drawing/2014/main" xmlns="" val="10002"/>
                  </a:ext>
                </a:extLst>
              </a:tr>
              <a:tr h="870357">
                <a:tc>
                  <a:txBody>
                    <a:bodyPr/>
                    <a:lstStyle/>
                    <a:p>
                      <a:pPr algn="ctr">
                        <a:lnSpc>
                          <a:spcPct val="100000"/>
                        </a:lnSpc>
                      </a:pPr>
                      <a:r>
                        <a:rPr lang="en-US" altLang="zh-CN" sz="2600" b="0" dirty="0">
                          <a:latin typeface="微软雅黑" panose="020B0503020204020204" pitchFamily="34" charset="-122"/>
                          <a:ea typeface="微软雅黑" panose="020B0503020204020204" pitchFamily="34" charset="-122"/>
                        </a:rPr>
                        <a:t>3</a:t>
                      </a:r>
                      <a:endParaRPr lang="zh-CN" altLang="en-US" sz="2600" b="0"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 李玉杰</a:t>
                      </a: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性成熟前绵羊卵母细胞体外发育能力的研究</a:t>
                      </a: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李美玉 副教授</a:t>
                      </a:r>
                      <a:endParaRPr lang="en-US" altLang="zh-CN" sz="2600" b="0" dirty="0">
                        <a:latin typeface="微软雅黑" panose="020B0503020204020204" pitchFamily="34" charset="-122"/>
                        <a:ea typeface="微软雅黑" panose="020B0503020204020204" pitchFamily="34" charset="-122"/>
                      </a:endParaRPr>
                    </a:p>
                    <a:p>
                      <a:pPr algn="ctr">
                        <a:lnSpc>
                          <a:spcPct val="100000"/>
                        </a:lnSpc>
                      </a:pPr>
                      <a:r>
                        <a:rPr lang="zh-CN" altLang="en-US" sz="2600" b="0" dirty="0">
                          <a:latin typeface="微软雅黑" panose="020B0503020204020204" pitchFamily="34" charset="-122"/>
                          <a:ea typeface="微软雅黑" panose="020B0503020204020204" pitchFamily="34" charset="-122"/>
                        </a:rPr>
                        <a:t>董焕声 副教授</a:t>
                      </a:r>
                    </a:p>
                  </a:txBody>
                  <a:tcPr anchor="ctr"/>
                </a:tc>
                <a:extLst>
                  <a:ext uri="{0D108BD9-81ED-4DB2-BD59-A6C34878D82A}">
                    <a16:rowId xmlns:a16="http://schemas.microsoft.com/office/drawing/2014/main" xmlns="" val="10003"/>
                  </a:ext>
                </a:extLst>
              </a:tr>
              <a:tr h="1078985">
                <a:tc>
                  <a:txBody>
                    <a:bodyPr/>
                    <a:lstStyle/>
                    <a:p>
                      <a:pPr algn="ctr">
                        <a:lnSpc>
                          <a:spcPct val="100000"/>
                        </a:lnSpc>
                      </a:pPr>
                      <a:r>
                        <a:rPr lang="en-US" altLang="zh-CN" sz="2600" b="0" dirty="0">
                          <a:latin typeface="微软雅黑" panose="020B0503020204020204" pitchFamily="34" charset="-122"/>
                          <a:ea typeface="微软雅黑" panose="020B0503020204020204" pitchFamily="34" charset="-122"/>
                        </a:rPr>
                        <a:t>4</a:t>
                      </a:r>
                      <a:endParaRPr lang="zh-CN" altLang="en-US" sz="2600" b="0"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王海波</a:t>
                      </a: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颗粒细胞双阶段共培养模式对性成熟前后</a:t>
                      </a:r>
                      <a:endParaRPr lang="en-US" altLang="zh-CN" sz="2600" b="0" dirty="0">
                        <a:latin typeface="微软雅黑" panose="020B0503020204020204" pitchFamily="34" charset="-122"/>
                        <a:ea typeface="微软雅黑" panose="020B0503020204020204" pitchFamily="34" charset="-122"/>
                      </a:endParaRPr>
                    </a:p>
                    <a:p>
                      <a:pPr algn="ctr">
                        <a:lnSpc>
                          <a:spcPct val="100000"/>
                        </a:lnSpc>
                      </a:pPr>
                      <a:r>
                        <a:rPr lang="zh-CN" altLang="en-US" sz="2600" b="0" dirty="0">
                          <a:latin typeface="微软雅黑" panose="020B0503020204020204" pitchFamily="34" charset="-122"/>
                          <a:ea typeface="微软雅黑" panose="020B0503020204020204" pitchFamily="34" charset="-122"/>
                        </a:rPr>
                        <a:t>绵羊卵母细胞体   外成熟差异的研究</a:t>
                      </a: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潘庆杰 教授</a:t>
                      </a:r>
                      <a:endParaRPr lang="en-US" altLang="zh-CN" sz="2600" b="0" dirty="0">
                        <a:latin typeface="微软雅黑" panose="020B0503020204020204" pitchFamily="34" charset="-122"/>
                        <a:ea typeface="微软雅黑" panose="020B0503020204020204" pitchFamily="34" charset="-122"/>
                      </a:endParaRPr>
                    </a:p>
                    <a:p>
                      <a:pPr algn="ctr">
                        <a:lnSpc>
                          <a:spcPct val="100000"/>
                        </a:lnSpc>
                      </a:pPr>
                      <a:r>
                        <a:rPr lang="zh-CN" altLang="en-US" sz="2600" b="0" dirty="0">
                          <a:latin typeface="微软雅黑" panose="020B0503020204020204" pitchFamily="34" charset="-122"/>
                          <a:ea typeface="微软雅黑" panose="020B0503020204020204" pitchFamily="34" charset="-122"/>
                        </a:rPr>
                        <a:t>董焕声 副教授</a:t>
                      </a:r>
                    </a:p>
                  </a:txBody>
                  <a:tcPr anchor="ctr"/>
                </a:tc>
                <a:extLst>
                  <a:ext uri="{0D108BD9-81ED-4DB2-BD59-A6C34878D82A}">
                    <a16:rowId xmlns:a16="http://schemas.microsoft.com/office/drawing/2014/main" xmlns="" val="10004"/>
                  </a:ext>
                </a:extLst>
              </a:tr>
              <a:tr h="741309">
                <a:tc>
                  <a:txBody>
                    <a:bodyPr/>
                    <a:lstStyle/>
                    <a:p>
                      <a:pPr algn="ctr">
                        <a:lnSpc>
                          <a:spcPct val="100000"/>
                        </a:lnSpc>
                      </a:pPr>
                      <a:r>
                        <a:rPr lang="en-US" altLang="zh-CN" sz="2600" b="0" dirty="0">
                          <a:latin typeface="微软雅黑" panose="020B0503020204020204" pitchFamily="34" charset="-122"/>
                          <a:ea typeface="微软雅黑" panose="020B0503020204020204" pitchFamily="34" charset="-122"/>
                        </a:rPr>
                        <a:t>5</a:t>
                      </a:r>
                      <a:endParaRPr lang="zh-CN" altLang="en-US" sz="2600" b="0"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张孝忠</a:t>
                      </a: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呕吐毒素与赤霉烯酮暴露损害驴睾丸支持细胞功能的研究</a:t>
                      </a: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孙玉江 教授</a:t>
                      </a:r>
                    </a:p>
                  </a:txBody>
                  <a:tcPr anchor="ctr"/>
                </a:tc>
                <a:extLst>
                  <a:ext uri="{0D108BD9-81ED-4DB2-BD59-A6C34878D82A}">
                    <a16:rowId xmlns:a16="http://schemas.microsoft.com/office/drawing/2014/main" xmlns="" val="10005"/>
                  </a:ext>
                </a:extLst>
              </a:tr>
              <a:tr h="741309">
                <a:tc>
                  <a:txBody>
                    <a:bodyPr/>
                    <a:lstStyle/>
                    <a:p>
                      <a:pPr algn="ctr">
                        <a:lnSpc>
                          <a:spcPct val="100000"/>
                        </a:lnSpc>
                        <a:buNone/>
                      </a:pPr>
                      <a:r>
                        <a:rPr lang="en-US" altLang="zh-CN" sz="2600" b="0" dirty="0">
                          <a:latin typeface="微软雅黑" panose="020B0503020204020204" pitchFamily="34" charset="-122"/>
                          <a:ea typeface="微软雅黑" panose="020B0503020204020204" pitchFamily="34" charset="-122"/>
                        </a:rPr>
                        <a:t>6</a:t>
                      </a: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刘　敏</a:t>
                      </a: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猪睾丸支持细胞上清液通过影响线粒体功能</a:t>
                      </a:r>
                      <a:endParaRPr lang="en-US" altLang="zh-CN" sz="2600" b="0" dirty="0">
                        <a:latin typeface="微软雅黑" panose="020B0503020204020204" pitchFamily="34" charset="-122"/>
                        <a:ea typeface="微软雅黑" panose="020B0503020204020204" pitchFamily="34" charset="-122"/>
                      </a:endParaRPr>
                    </a:p>
                    <a:p>
                      <a:pPr algn="ctr">
                        <a:lnSpc>
                          <a:spcPct val="100000"/>
                        </a:lnSpc>
                      </a:pPr>
                      <a:r>
                        <a:rPr lang="zh-CN" altLang="en-US" sz="2600" b="0" dirty="0">
                          <a:latin typeface="微软雅黑" panose="020B0503020204020204" pitchFamily="34" charset="-122"/>
                          <a:ea typeface="微软雅黑" panose="020B0503020204020204" pitchFamily="34" charset="-122"/>
                        </a:rPr>
                        <a:t>而提高精子活   力的机制研究</a:t>
                      </a: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董焕声 副教授</a:t>
                      </a:r>
                    </a:p>
                  </a:txBody>
                  <a:tcPr anchor="ctr"/>
                </a:tc>
                <a:extLst>
                  <a:ext uri="{0D108BD9-81ED-4DB2-BD59-A6C34878D82A}">
                    <a16:rowId xmlns:a16="http://schemas.microsoft.com/office/drawing/2014/main" xmlns="" val="10006"/>
                  </a:ext>
                </a:extLst>
              </a:tr>
              <a:tr h="741309">
                <a:tc>
                  <a:txBody>
                    <a:bodyPr/>
                    <a:lstStyle/>
                    <a:p>
                      <a:pPr algn="ctr">
                        <a:lnSpc>
                          <a:spcPct val="100000"/>
                        </a:lnSpc>
                        <a:buNone/>
                      </a:pPr>
                      <a:r>
                        <a:rPr lang="en-US" altLang="zh-CN" sz="2600" b="0" dirty="0">
                          <a:latin typeface="微软雅黑" panose="020B0503020204020204" pitchFamily="34" charset="-122"/>
                          <a:ea typeface="微软雅黑" panose="020B0503020204020204" pitchFamily="34" charset="-122"/>
                        </a:rPr>
                        <a:t>7</a:t>
                      </a: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李国超</a:t>
                      </a: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促进马属动物卵母细胞体外成熟的研究</a:t>
                      </a:r>
                    </a:p>
                  </a:txBody>
                  <a:tcPr anchor="ctr"/>
                </a:tc>
                <a:tc>
                  <a:txBody>
                    <a:bodyPr/>
                    <a:lstStyle/>
                    <a:p>
                      <a:pPr algn="ctr">
                        <a:lnSpc>
                          <a:spcPct val="100000"/>
                        </a:lnSpc>
                      </a:pPr>
                      <a:r>
                        <a:rPr lang="zh-CN" altLang="en-US" sz="2600" b="0" dirty="0">
                          <a:latin typeface="微软雅黑" panose="020B0503020204020204" pitchFamily="34" charset="-122"/>
                          <a:ea typeface="微软雅黑" panose="020B0503020204020204" pitchFamily="34" charset="-122"/>
                        </a:rPr>
                        <a:t>潘庆杰 教授</a:t>
                      </a:r>
                    </a:p>
                  </a:txBody>
                  <a:tcPr anchor="ctr"/>
                </a:tc>
                <a:extLst>
                  <a:ext uri="{0D108BD9-81ED-4DB2-BD59-A6C34878D82A}">
                    <a16:rowId xmlns:a16="http://schemas.microsoft.com/office/drawing/2014/main" xmlns="" val="10007"/>
                  </a:ext>
                </a:extLst>
              </a:tr>
            </a:tbl>
          </a:graphicData>
        </a:graphic>
      </p:graphicFrame>
      <p:sp>
        <p:nvSpPr>
          <p:cNvPr id="9" name="副标题 2"/>
          <p:cNvSpPr txBox="1"/>
          <p:nvPr/>
        </p:nvSpPr>
        <p:spPr>
          <a:xfrm>
            <a:off x="518795" y="2433853"/>
            <a:ext cx="16313150" cy="916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时间：</a:t>
            </a: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a:t>
            </a: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日</a:t>
            </a: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08:00</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地点：生物楼</a:t>
            </a: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C103</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18665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xmlns="" id="{CBE48C6F-B8DC-48AC-8C75-D6583E10A986}"/>
              </a:ext>
            </a:extLst>
          </p:cNvPr>
          <p:cNvSpPr/>
          <p:nvPr/>
        </p:nvSpPr>
        <p:spPr>
          <a:xfrm>
            <a:off x="541845" y="1485055"/>
            <a:ext cx="16242888" cy="4046219"/>
          </a:xfrm>
          <a:prstGeom prst="roundRect">
            <a:avLst>
              <a:gd name="adj" fmla="val 13026"/>
            </a:avLst>
          </a:prstGeom>
          <a:gradFill>
            <a:gsLst>
              <a:gs pos="33000">
                <a:schemeClr val="accent1">
                  <a:lumMod val="5000"/>
                  <a:lumOff val="95000"/>
                  <a:alpha val="89000"/>
                </a:schemeClr>
              </a:gs>
              <a:gs pos="100000">
                <a:srgbClr val="87D2E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标题 1">
            <a:extLst>
              <a:ext uri="{FF2B5EF4-FFF2-40B4-BE49-F238E27FC236}">
                <a16:creationId xmlns:a16="http://schemas.microsoft.com/office/drawing/2014/main" xmlns="" id="{456D7904-2701-4E14-9E8F-C8B05C410866}"/>
              </a:ext>
            </a:extLst>
          </p:cNvPr>
          <p:cNvSpPr txBox="1">
            <a:spLocks/>
          </p:cNvSpPr>
          <p:nvPr/>
        </p:nvSpPr>
        <p:spPr>
          <a:xfrm>
            <a:off x="-23632" y="1601001"/>
            <a:ext cx="16785045" cy="1266596"/>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b="1" dirty="0">
                <a:ln w="15875">
                  <a:noFill/>
                </a:ln>
                <a:solidFill>
                  <a:srgbClr val="FF0000"/>
                </a:solidFill>
                <a:latin typeface="微软雅黑" panose="020B0503020204020204" pitchFamily="34" charset="-122"/>
                <a:ea typeface="微软雅黑" panose="020B0503020204020204" pitchFamily="34" charset="-122"/>
              </a:rPr>
              <a:t>2021</a:t>
            </a:r>
            <a:r>
              <a:rPr lang="zh-CN" altLang="en-US" sz="5400" b="1" dirty="0">
                <a:ln w="15875">
                  <a:noFill/>
                </a:ln>
                <a:solidFill>
                  <a:srgbClr val="FF0000"/>
                </a:solidFill>
                <a:latin typeface="微软雅黑" panose="020B0503020204020204" pitchFamily="34" charset="-122"/>
                <a:ea typeface="微软雅黑" panose="020B0503020204020204" pitchFamily="34" charset="-122"/>
              </a:rPr>
              <a:t>届硕士研究生学位论文答辩会</a:t>
            </a:r>
          </a:p>
        </p:txBody>
      </p:sp>
      <p:sp>
        <p:nvSpPr>
          <p:cNvPr id="6" name="副标题 2">
            <a:extLst>
              <a:ext uri="{FF2B5EF4-FFF2-40B4-BE49-F238E27FC236}">
                <a16:creationId xmlns:a16="http://schemas.microsoft.com/office/drawing/2014/main" xmlns="" id="{1A297C83-4C18-4F9A-8BD6-275CE24EDB7C}"/>
              </a:ext>
            </a:extLst>
          </p:cNvPr>
          <p:cNvSpPr txBox="1">
            <a:spLocks/>
          </p:cNvSpPr>
          <p:nvPr/>
        </p:nvSpPr>
        <p:spPr>
          <a:xfrm>
            <a:off x="506708" y="2801113"/>
            <a:ext cx="16313163" cy="821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b="1" dirty="0">
                <a:latin typeface="微软雅黑" panose="020B0503020204020204" pitchFamily="34" charset="-122"/>
                <a:ea typeface="微软雅黑" panose="020B0503020204020204" pitchFamily="34" charset="-122"/>
              </a:rPr>
              <a:t>时间：</a:t>
            </a:r>
            <a:r>
              <a:rPr lang="en-US" altLang="zh-CN" b="1" dirty="0">
                <a:latin typeface="微软雅黑" panose="020B0503020204020204" pitchFamily="34" charset="-122"/>
                <a:ea typeface="微软雅黑" panose="020B0503020204020204" pitchFamily="34" charset="-122"/>
              </a:rPr>
              <a:t>6</a:t>
            </a:r>
            <a:r>
              <a:rPr lang="zh-CN" altLang="en-US" b="1" dirty="0">
                <a:latin typeface="微软雅黑" panose="020B0503020204020204" pitchFamily="34" charset="-122"/>
                <a:ea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rPr>
              <a:t>5</a:t>
            </a:r>
            <a:r>
              <a:rPr lang="zh-CN" altLang="en-US" b="1" dirty="0">
                <a:latin typeface="微软雅黑" panose="020B0503020204020204" pitchFamily="34" charset="-122"/>
                <a:ea typeface="微软雅黑" panose="020B0503020204020204" pitchFamily="34" charset="-122"/>
              </a:rPr>
              <a:t>日</a:t>
            </a:r>
            <a:r>
              <a:rPr lang="en-US" altLang="zh-CN" b="1" dirty="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9:00</a:t>
            </a:r>
            <a:r>
              <a:rPr lang="zh-CN" altLang="en-US" b="1" dirty="0" smtClean="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地点：生物楼</a:t>
            </a:r>
            <a:r>
              <a:rPr lang="en-US" altLang="zh-CN" b="1" dirty="0">
                <a:latin typeface="微软雅黑" panose="020B0503020204020204" pitchFamily="34" charset="-122"/>
                <a:ea typeface="微软雅黑" panose="020B0503020204020204" pitchFamily="34" charset="-122"/>
              </a:rPr>
              <a:t>C103</a:t>
            </a:r>
            <a:endParaRPr lang="zh-CN" altLang="en-US" b="1" dirty="0">
              <a:latin typeface="微软雅黑" panose="020B0503020204020204" pitchFamily="34" charset="-122"/>
              <a:ea typeface="微软雅黑" panose="020B0503020204020204" pitchFamily="34" charset="-122"/>
            </a:endParaRPr>
          </a:p>
        </p:txBody>
      </p:sp>
      <p:graphicFrame>
        <p:nvGraphicFramePr>
          <p:cNvPr id="8" name="表格 8">
            <a:extLst>
              <a:ext uri="{FF2B5EF4-FFF2-40B4-BE49-F238E27FC236}">
                <a16:creationId xmlns:a16="http://schemas.microsoft.com/office/drawing/2014/main" xmlns="" id="{3B4C87BA-01E4-4F6D-87E6-FC1D4340B3C7}"/>
              </a:ext>
            </a:extLst>
          </p:cNvPr>
          <p:cNvGraphicFramePr>
            <a:graphicFrameLocks noGrp="1"/>
          </p:cNvGraphicFramePr>
          <p:nvPr>
            <p:extLst>
              <p:ext uri="{D42A27DB-BD31-4B8C-83A1-F6EECF244321}">
                <p14:modId xmlns:p14="http://schemas.microsoft.com/office/powerpoint/2010/main" val="2633224247"/>
              </p:ext>
            </p:extLst>
          </p:nvPr>
        </p:nvGraphicFramePr>
        <p:xfrm>
          <a:off x="541844" y="3672167"/>
          <a:ext cx="16219568" cy="5714410"/>
        </p:xfrm>
        <a:graphic>
          <a:graphicData uri="http://schemas.openxmlformats.org/drawingml/2006/table">
            <a:tbl>
              <a:tblPr firstRow="1" bandRow="1">
                <a:tableStyleId>{7DF18680-E054-41AD-8BC1-D1AEF772440D}</a:tableStyleId>
              </a:tblPr>
              <a:tblGrid>
                <a:gridCol w="836580">
                  <a:extLst>
                    <a:ext uri="{9D8B030D-6E8A-4147-A177-3AD203B41FA5}">
                      <a16:colId xmlns:a16="http://schemas.microsoft.com/office/drawing/2014/main" xmlns="" val="581100961"/>
                    </a:ext>
                  </a:extLst>
                </a:gridCol>
                <a:gridCol w="2265528">
                  <a:extLst>
                    <a:ext uri="{9D8B030D-6E8A-4147-A177-3AD203B41FA5}">
                      <a16:colId xmlns:a16="http://schemas.microsoft.com/office/drawing/2014/main" xmlns="" val="2098588324"/>
                    </a:ext>
                  </a:extLst>
                </a:gridCol>
                <a:gridCol w="9662615">
                  <a:extLst>
                    <a:ext uri="{9D8B030D-6E8A-4147-A177-3AD203B41FA5}">
                      <a16:colId xmlns:a16="http://schemas.microsoft.com/office/drawing/2014/main" xmlns="" val="3578235835"/>
                    </a:ext>
                  </a:extLst>
                </a:gridCol>
                <a:gridCol w="3454845">
                  <a:extLst>
                    <a:ext uri="{9D8B030D-6E8A-4147-A177-3AD203B41FA5}">
                      <a16:colId xmlns:a16="http://schemas.microsoft.com/office/drawing/2014/main" xmlns="" val="2418878640"/>
                    </a:ext>
                  </a:extLst>
                </a:gridCol>
              </a:tblGrid>
              <a:tr h="940389">
                <a:tc>
                  <a:txBody>
                    <a:bodyPr/>
                    <a:lstStyle/>
                    <a:p>
                      <a:pPr algn="ctr">
                        <a:lnSpc>
                          <a:spcPct val="100000"/>
                        </a:lnSpc>
                      </a:pPr>
                      <a:endParaRPr lang="zh-CN" altLang="en-US" sz="2600"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sz="2600" dirty="0">
                          <a:latin typeface="微软雅黑" panose="020B0503020204020204" pitchFamily="34" charset="-122"/>
                          <a:ea typeface="微软雅黑" panose="020B0503020204020204" pitchFamily="34" charset="-122"/>
                        </a:rPr>
                        <a:t>答 辩 人</a:t>
                      </a:r>
                    </a:p>
                  </a:txBody>
                  <a:tcPr anchor="ctr"/>
                </a:tc>
                <a:tc>
                  <a:txBody>
                    <a:bodyPr/>
                    <a:lstStyle/>
                    <a:p>
                      <a:pPr algn="ctr">
                        <a:lnSpc>
                          <a:spcPct val="100000"/>
                        </a:lnSpc>
                      </a:pPr>
                      <a:r>
                        <a:rPr lang="zh-CN" altLang="en-US" sz="2600" dirty="0">
                          <a:latin typeface="微软雅黑" panose="020B0503020204020204" pitchFamily="34" charset="-122"/>
                          <a:ea typeface="微软雅黑" panose="020B0503020204020204" pitchFamily="34" charset="-122"/>
                        </a:rPr>
                        <a:t>论  文  题  目</a:t>
                      </a:r>
                    </a:p>
                  </a:txBody>
                  <a:tcPr anchor="ctr"/>
                </a:tc>
                <a:tc>
                  <a:txBody>
                    <a:bodyPr/>
                    <a:lstStyle/>
                    <a:p>
                      <a:pPr algn="ctr">
                        <a:lnSpc>
                          <a:spcPct val="100000"/>
                        </a:lnSpc>
                      </a:pPr>
                      <a:r>
                        <a:rPr lang="zh-CN" altLang="en-US" sz="2600" dirty="0">
                          <a:latin typeface="微软雅黑" panose="020B0503020204020204" pitchFamily="34" charset="-122"/>
                          <a:ea typeface="微软雅黑" panose="020B0503020204020204" pitchFamily="34" charset="-122"/>
                        </a:rPr>
                        <a:t>导师</a:t>
                      </a:r>
                    </a:p>
                  </a:txBody>
                  <a:tcPr anchor="ctr"/>
                </a:tc>
                <a:extLst>
                  <a:ext uri="{0D108BD9-81ED-4DB2-BD59-A6C34878D82A}">
                    <a16:rowId xmlns:a16="http://schemas.microsoft.com/office/drawing/2014/main" xmlns="" val="3591762367"/>
                  </a:ext>
                </a:extLst>
              </a:tr>
              <a:tr h="1127058">
                <a:tc>
                  <a:txBody>
                    <a:bodyPr/>
                    <a:lstStyle/>
                    <a:p>
                      <a:pPr algn="ctr">
                        <a:lnSpc>
                          <a:spcPct val="100000"/>
                        </a:lnSpc>
                      </a:pPr>
                      <a:r>
                        <a:rPr lang="en-US" altLang="zh-CN" sz="2600" dirty="0">
                          <a:latin typeface="微软雅黑" panose="020B0503020204020204" pitchFamily="34" charset="-122"/>
                          <a:ea typeface="微软雅黑" panose="020B0503020204020204" pitchFamily="34" charset="-122"/>
                        </a:rPr>
                        <a:t>1</a:t>
                      </a:r>
                      <a:endParaRPr lang="zh-CN" altLang="en-US" sz="2600"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sz="2600" dirty="0">
                          <a:latin typeface="微软雅黑" panose="020B0503020204020204" pitchFamily="34" charset="-122"/>
                          <a:ea typeface="微软雅黑" panose="020B0503020204020204" pitchFamily="34" charset="-122"/>
                        </a:rPr>
                        <a:t>郭田田</a:t>
                      </a:r>
                    </a:p>
                  </a:txBody>
                  <a:tcPr anchor="ctr"/>
                </a:tc>
                <a:tc>
                  <a:txBody>
                    <a:bodyPr/>
                    <a:lstStyle/>
                    <a:p>
                      <a:pPr algn="ctr">
                        <a:lnSpc>
                          <a:spcPct val="100000"/>
                        </a:lnSpc>
                      </a:pPr>
                      <a:r>
                        <a:rPr lang="zh-CN" altLang="en-US" sz="2600" dirty="0">
                          <a:latin typeface="微软雅黑" panose="020B0503020204020204" pitchFamily="34" charset="-122"/>
                          <a:ea typeface="微软雅黑" panose="020B0503020204020204" pitchFamily="34" charset="-122"/>
                        </a:rPr>
                        <a:t>分子量</a:t>
                      </a:r>
                      <a:r>
                        <a:rPr lang="en-US" altLang="zh-CN" sz="2600" dirty="0">
                          <a:latin typeface="微软雅黑" panose="020B0503020204020204" pitchFamily="34" charset="-122"/>
                          <a:ea typeface="微软雅黑" panose="020B0503020204020204" pitchFamily="34" charset="-122"/>
                        </a:rPr>
                        <a:t>35 </a:t>
                      </a:r>
                      <a:r>
                        <a:rPr lang="en-US" altLang="zh-CN" sz="2600" dirty="0" err="1">
                          <a:latin typeface="微软雅黑" panose="020B0503020204020204" pitchFamily="34" charset="-122"/>
                          <a:ea typeface="微软雅黑" panose="020B0503020204020204" pitchFamily="34" charset="-122"/>
                        </a:rPr>
                        <a:t>kDa</a:t>
                      </a:r>
                      <a:r>
                        <a:rPr lang="zh-CN" altLang="en-US" sz="2600" dirty="0">
                          <a:latin typeface="微软雅黑" panose="020B0503020204020204" pitchFamily="34" charset="-122"/>
                          <a:ea typeface="微软雅黑" panose="020B0503020204020204" pitchFamily="34" charset="-122"/>
                        </a:rPr>
                        <a:t>的透明质酸片段</a:t>
                      </a:r>
                      <a:r>
                        <a:rPr lang="en-US" altLang="zh-CN" sz="2600" dirty="0">
                          <a:latin typeface="微软雅黑" panose="020B0503020204020204" pitchFamily="34" charset="-122"/>
                          <a:ea typeface="微软雅黑" panose="020B0503020204020204" pitchFamily="34" charset="-122"/>
                        </a:rPr>
                        <a:t>B-HA</a:t>
                      </a:r>
                      <a:r>
                        <a:rPr lang="zh-CN" altLang="en-US" sz="2600" dirty="0">
                          <a:latin typeface="微软雅黑" panose="020B0503020204020204" pitchFamily="34" charset="-122"/>
                          <a:ea typeface="微软雅黑" panose="020B0503020204020204" pitchFamily="34" charset="-122"/>
                        </a:rPr>
                        <a:t>的生产、</a:t>
                      </a:r>
                      <a:endParaRPr lang="en-US" altLang="zh-CN" sz="2600" dirty="0">
                        <a:latin typeface="微软雅黑" panose="020B0503020204020204" pitchFamily="34" charset="-122"/>
                        <a:ea typeface="微软雅黑" panose="020B0503020204020204" pitchFamily="34" charset="-122"/>
                      </a:endParaRPr>
                    </a:p>
                    <a:p>
                      <a:pPr algn="ctr">
                        <a:lnSpc>
                          <a:spcPct val="150000"/>
                        </a:lnSpc>
                      </a:pPr>
                      <a:r>
                        <a:rPr lang="zh-CN" altLang="en-US" sz="2600" dirty="0">
                          <a:latin typeface="微软雅黑" panose="020B0503020204020204" pitchFamily="34" charset="-122"/>
                          <a:ea typeface="微软雅黑" panose="020B0503020204020204" pitchFamily="34" charset="-122"/>
                        </a:rPr>
                        <a:t>抗炎作用及机制研究</a:t>
                      </a:r>
                    </a:p>
                  </a:txBody>
                  <a:tcPr anchor="ctr"/>
                </a:tc>
                <a:tc>
                  <a:txBody>
                    <a:bodyPr/>
                    <a:lstStyle/>
                    <a:p>
                      <a:pPr marL="0" marR="0" lvl="0" indent="0" algn="ctr" defTabSz="1295979" rtl="0" eaLnBrk="1" fontAlgn="auto" latinLnBrk="0" hangingPunct="1">
                        <a:lnSpc>
                          <a:spcPct val="100000"/>
                        </a:lnSpc>
                        <a:spcBef>
                          <a:spcPts val="0"/>
                        </a:spcBef>
                        <a:spcAft>
                          <a:spcPts val="0"/>
                        </a:spcAft>
                        <a:buClrTx/>
                        <a:buSzTx/>
                        <a:buFontTx/>
                        <a:buNone/>
                        <a:tabLst/>
                        <a:defRPr/>
                      </a:pPr>
                      <a:r>
                        <a:rPr lang="zh-CN" altLang="en-US" sz="2600" dirty="0">
                          <a:latin typeface="微软雅黑" panose="020B0503020204020204" pitchFamily="34" charset="-122"/>
                          <a:ea typeface="微软雅黑" panose="020B0503020204020204" pitchFamily="34" charset="-122"/>
                        </a:rPr>
                        <a:t>惠觅宙  教授</a:t>
                      </a:r>
                    </a:p>
                  </a:txBody>
                  <a:tcPr anchor="ctr"/>
                </a:tc>
                <a:extLst>
                  <a:ext uri="{0D108BD9-81ED-4DB2-BD59-A6C34878D82A}">
                    <a16:rowId xmlns:a16="http://schemas.microsoft.com/office/drawing/2014/main" xmlns="" val="2536728573"/>
                  </a:ext>
                </a:extLst>
              </a:tr>
              <a:tr h="1109222">
                <a:tc>
                  <a:txBody>
                    <a:bodyPr/>
                    <a:lstStyle/>
                    <a:p>
                      <a:pPr algn="ctr">
                        <a:lnSpc>
                          <a:spcPct val="100000"/>
                        </a:lnSpc>
                      </a:pPr>
                      <a:r>
                        <a:rPr lang="en-US" altLang="zh-CN" sz="2600" dirty="0">
                          <a:latin typeface="微软雅黑" panose="020B0503020204020204" pitchFamily="34" charset="-122"/>
                          <a:ea typeface="微软雅黑" panose="020B0503020204020204" pitchFamily="34" charset="-122"/>
                        </a:rPr>
                        <a:t>2</a:t>
                      </a:r>
                      <a:endParaRPr lang="zh-CN" altLang="en-US" sz="2600"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sz="2600" dirty="0">
                          <a:latin typeface="微软雅黑" panose="020B0503020204020204" pitchFamily="34" charset="-122"/>
                          <a:ea typeface="微软雅黑" panose="020B0503020204020204" pitchFamily="34" charset="-122"/>
                        </a:rPr>
                        <a:t>王家麒</a:t>
                      </a:r>
                    </a:p>
                  </a:txBody>
                  <a:tcPr anchor="ctr"/>
                </a:tc>
                <a:tc>
                  <a:txBody>
                    <a:bodyPr/>
                    <a:lstStyle/>
                    <a:p>
                      <a:pPr algn="ctr">
                        <a:lnSpc>
                          <a:spcPct val="100000"/>
                        </a:lnSpc>
                      </a:pPr>
                      <a:r>
                        <a:rPr lang="zh-CN" altLang="en-US" sz="2600" dirty="0">
                          <a:latin typeface="微软雅黑" panose="020B0503020204020204" pitchFamily="34" charset="-122"/>
                          <a:ea typeface="微软雅黑" panose="020B0503020204020204" pitchFamily="34" charset="-122"/>
                        </a:rPr>
                        <a:t>脂溶性碳</a:t>
                      </a:r>
                      <a:r>
                        <a:rPr lang="en-US" altLang="zh-CN" sz="2600" dirty="0">
                          <a:latin typeface="微软雅黑" panose="020B0503020204020204" pitchFamily="34" charset="-122"/>
                          <a:ea typeface="微软雅黑" panose="020B0503020204020204" pitchFamily="34" charset="-122"/>
                        </a:rPr>
                        <a:t>60</a:t>
                      </a:r>
                      <a:r>
                        <a:rPr lang="zh-CN" altLang="en-US" sz="2600" dirty="0">
                          <a:latin typeface="微软雅黑" panose="020B0503020204020204" pitchFamily="34" charset="-122"/>
                          <a:ea typeface="微软雅黑" panose="020B0503020204020204" pitchFamily="34" charset="-122"/>
                        </a:rPr>
                        <a:t>在细胞、分子和动物水平的抗炎和抗氧化研究</a:t>
                      </a:r>
                    </a:p>
                  </a:txBody>
                  <a:tcPr anchor="ctr"/>
                </a:tc>
                <a:tc>
                  <a:txBody>
                    <a:bodyPr/>
                    <a:lstStyle/>
                    <a:p>
                      <a:pPr algn="ctr">
                        <a:lnSpc>
                          <a:spcPct val="100000"/>
                        </a:lnSpc>
                      </a:pPr>
                      <a:r>
                        <a:rPr lang="zh-CN" altLang="en-US" sz="2600" dirty="0">
                          <a:latin typeface="微软雅黑" panose="020B0503020204020204" pitchFamily="34" charset="-122"/>
                          <a:ea typeface="微软雅黑" panose="020B0503020204020204" pitchFamily="34" charset="-122"/>
                        </a:rPr>
                        <a:t>惠觅宙  教授</a:t>
                      </a:r>
                    </a:p>
                  </a:txBody>
                  <a:tcPr anchor="ctr"/>
                </a:tc>
                <a:extLst>
                  <a:ext uri="{0D108BD9-81ED-4DB2-BD59-A6C34878D82A}">
                    <a16:rowId xmlns:a16="http://schemas.microsoft.com/office/drawing/2014/main" xmlns="" val="2596733371"/>
                  </a:ext>
                </a:extLst>
              </a:tr>
              <a:tr h="1269741">
                <a:tc>
                  <a:txBody>
                    <a:bodyPr/>
                    <a:lstStyle/>
                    <a:p>
                      <a:pPr algn="ctr">
                        <a:lnSpc>
                          <a:spcPct val="100000"/>
                        </a:lnSpc>
                      </a:pPr>
                      <a:r>
                        <a:rPr lang="en-US" altLang="zh-CN" sz="2600" dirty="0">
                          <a:latin typeface="微软雅黑" panose="020B0503020204020204" pitchFamily="34" charset="-122"/>
                          <a:ea typeface="微软雅黑" panose="020B0503020204020204" pitchFamily="34" charset="-122"/>
                        </a:rPr>
                        <a:t>3</a:t>
                      </a:r>
                      <a:endParaRPr lang="zh-CN" altLang="en-US" sz="2600"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sz="2600" dirty="0">
                          <a:latin typeface="微软雅黑" panose="020B0503020204020204" pitchFamily="34" charset="-122"/>
                          <a:ea typeface="微软雅黑" panose="020B0503020204020204" pitchFamily="34" charset="-122"/>
                        </a:rPr>
                        <a:t>李德河</a:t>
                      </a:r>
                    </a:p>
                  </a:txBody>
                  <a:tcPr anchor="ctr"/>
                </a:tc>
                <a:tc>
                  <a:txBody>
                    <a:bodyPr/>
                    <a:lstStyle/>
                    <a:p>
                      <a:pPr algn="ctr">
                        <a:lnSpc>
                          <a:spcPct val="150000"/>
                        </a:lnSpc>
                      </a:pPr>
                      <a:r>
                        <a:rPr lang="zh-CN" altLang="en-US" sz="2600" dirty="0">
                          <a:latin typeface="微软雅黑" panose="020B0503020204020204" pitchFamily="34" charset="-122"/>
                          <a:ea typeface="微软雅黑" panose="020B0503020204020204" pitchFamily="34" charset="-122"/>
                        </a:rPr>
                        <a:t>褪黑激素埋植剂对水貂血清主要生殖激素</a:t>
                      </a:r>
                      <a:endParaRPr lang="en-US" altLang="zh-CN" sz="2600" dirty="0">
                        <a:latin typeface="微软雅黑" panose="020B0503020204020204" pitchFamily="34" charset="-122"/>
                        <a:ea typeface="微软雅黑" panose="020B0503020204020204" pitchFamily="34" charset="-122"/>
                      </a:endParaRPr>
                    </a:p>
                    <a:p>
                      <a:pPr algn="ctr">
                        <a:lnSpc>
                          <a:spcPts val="3261"/>
                        </a:lnSpc>
                      </a:pPr>
                      <a:r>
                        <a:rPr lang="zh-CN" altLang="en-US" sz="2600" dirty="0">
                          <a:latin typeface="微软雅黑" panose="020B0503020204020204" pitchFamily="34" charset="-122"/>
                          <a:ea typeface="微软雅黑" panose="020B0503020204020204" pitchFamily="34" charset="-122"/>
                        </a:rPr>
                        <a:t>和褪黑激素季节性变化影响的研究</a:t>
                      </a:r>
                    </a:p>
                  </a:txBody>
                  <a:tcPr anchor="ctr"/>
                </a:tc>
                <a:tc>
                  <a:txBody>
                    <a:bodyPr/>
                    <a:lstStyle/>
                    <a:p>
                      <a:pPr algn="ctr">
                        <a:lnSpc>
                          <a:spcPct val="100000"/>
                        </a:lnSpc>
                      </a:pPr>
                      <a:r>
                        <a:rPr lang="zh-CN" altLang="en-US" sz="2600" dirty="0">
                          <a:latin typeface="微软雅黑" panose="020B0503020204020204" pitchFamily="34" charset="-122"/>
                          <a:ea typeface="微软雅黑" panose="020B0503020204020204" pitchFamily="34" charset="-122"/>
                        </a:rPr>
                        <a:t>马泽芳  教授</a:t>
                      </a:r>
                    </a:p>
                  </a:txBody>
                  <a:tcPr anchor="ctr"/>
                </a:tc>
                <a:extLst>
                  <a:ext uri="{0D108BD9-81ED-4DB2-BD59-A6C34878D82A}">
                    <a16:rowId xmlns:a16="http://schemas.microsoft.com/office/drawing/2014/main" xmlns="" val="970302656"/>
                  </a:ext>
                </a:extLst>
              </a:tr>
              <a:tr h="1268000">
                <a:tc>
                  <a:txBody>
                    <a:bodyPr/>
                    <a:lstStyle/>
                    <a:p>
                      <a:pPr algn="ctr">
                        <a:lnSpc>
                          <a:spcPct val="100000"/>
                        </a:lnSpc>
                      </a:pPr>
                      <a:r>
                        <a:rPr lang="en-US" altLang="zh-CN" sz="2600" dirty="0">
                          <a:latin typeface="微软雅黑" panose="020B0503020204020204" pitchFamily="34" charset="-122"/>
                          <a:ea typeface="微软雅黑" panose="020B0503020204020204" pitchFamily="34" charset="-122"/>
                        </a:rPr>
                        <a:t>4</a:t>
                      </a:r>
                      <a:endParaRPr lang="zh-CN" altLang="en-US" sz="2600" dirty="0">
                        <a:latin typeface="微软雅黑" panose="020B0503020204020204" pitchFamily="34" charset="-122"/>
                        <a:ea typeface="微软雅黑" panose="020B0503020204020204" pitchFamily="34" charset="-122"/>
                      </a:endParaRPr>
                    </a:p>
                  </a:txBody>
                  <a:tcPr anchor="ctr"/>
                </a:tc>
                <a:tc>
                  <a:txBody>
                    <a:bodyPr/>
                    <a:lstStyle/>
                    <a:p>
                      <a:pPr algn="ctr">
                        <a:lnSpc>
                          <a:spcPct val="100000"/>
                        </a:lnSpc>
                      </a:pPr>
                      <a:r>
                        <a:rPr lang="zh-CN" altLang="en-US" sz="2600" dirty="0">
                          <a:latin typeface="微软雅黑" panose="020B0503020204020204" pitchFamily="34" charset="-122"/>
                          <a:ea typeface="微软雅黑" panose="020B0503020204020204" pitchFamily="34" charset="-122"/>
                        </a:rPr>
                        <a:t>吴雅琳</a:t>
                      </a:r>
                    </a:p>
                  </a:txBody>
                  <a:tcPr anchor="ctr"/>
                </a:tc>
                <a:tc>
                  <a:txBody>
                    <a:bodyPr/>
                    <a:lstStyle/>
                    <a:p>
                      <a:pPr algn="ctr">
                        <a:lnSpc>
                          <a:spcPct val="100000"/>
                        </a:lnSpc>
                      </a:pPr>
                      <a:r>
                        <a:rPr lang="zh-CN" altLang="en-US" sz="2600" dirty="0">
                          <a:latin typeface="微软雅黑" panose="020B0503020204020204" pitchFamily="34" charset="-122"/>
                          <a:ea typeface="微软雅黑" panose="020B0503020204020204" pitchFamily="34" charset="-122"/>
                        </a:rPr>
                        <a:t>埋植褪黑激素后水貂卵巢发育的组织学与形态学变化</a:t>
                      </a:r>
                    </a:p>
                  </a:txBody>
                  <a:tcPr anchor="ctr"/>
                </a:tc>
                <a:tc>
                  <a:txBody>
                    <a:bodyPr/>
                    <a:lstStyle/>
                    <a:p>
                      <a:pPr algn="ctr">
                        <a:lnSpc>
                          <a:spcPts val="3861"/>
                        </a:lnSpc>
                      </a:pPr>
                      <a:r>
                        <a:rPr lang="zh-CN" altLang="en-US" sz="2600" dirty="0">
                          <a:latin typeface="微软雅黑" panose="020B0503020204020204" pitchFamily="34" charset="-122"/>
                          <a:ea typeface="微软雅黑" panose="020B0503020204020204" pitchFamily="34" charset="-122"/>
                        </a:rPr>
                        <a:t>崔凯   副教授</a:t>
                      </a:r>
                      <a:endParaRPr lang="en-US" altLang="zh-CN" sz="2600" dirty="0">
                        <a:latin typeface="微软雅黑" panose="020B0503020204020204" pitchFamily="34" charset="-122"/>
                        <a:ea typeface="微软雅黑" panose="020B0503020204020204" pitchFamily="34" charset="-122"/>
                      </a:endParaRPr>
                    </a:p>
                    <a:p>
                      <a:pPr algn="ctr">
                        <a:lnSpc>
                          <a:spcPts val="3861"/>
                        </a:lnSpc>
                      </a:pPr>
                      <a:r>
                        <a:rPr lang="zh-CN" altLang="en-US" sz="2600" dirty="0">
                          <a:latin typeface="微软雅黑" panose="020B0503020204020204" pitchFamily="34" charset="-122"/>
                          <a:ea typeface="微软雅黑" panose="020B0503020204020204" pitchFamily="34" charset="-122"/>
                        </a:rPr>
                        <a:t>王贵升 研究员</a:t>
                      </a:r>
                    </a:p>
                  </a:txBody>
                  <a:tcPr anchor="ctr"/>
                </a:tc>
                <a:extLst>
                  <a:ext uri="{0D108BD9-81ED-4DB2-BD59-A6C34878D82A}">
                    <a16:rowId xmlns:a16="http://schemas.microsoft.com/office/drawing/2014/main" xmlns="" val="1390023056"/>
                  </a:ext>
                </a:extLst>
              </a:tr>
            </a:tbl>
          </a:graphicData>
        </a:graphic>
      </p:graphicFrame>
    </p:spTree>
    <p:extLst>
      <p:ext uri="{BB962C8B-B14F-4D97-AF65-F5344CB8AC3E}">
        <p14:creationId xmlns:p14="http://schemas.microsoft.com/office/powerpoint/2010/main" val="1574378021"/>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TotalTime>
  <Words>1129</Words>
  <Application>Microsoft Office PowerPoint</Application>
  <PresentationFormat>自定义</PresentationFormat>
  <Paragraphs>228</Paragraphs>
  <Slides>7</Slides>
  <Notes>0</Notes>
  <HiddenSlides>0</HiddenSlides>
  <MMClips>0</MMClips>
  <ScaleCrop>false</ScaleCrop>
  <HeadingPairs>
    <vt:vector size="4" baseType="variant">
      <vt:variant>
        <vt:lpstr>主题</vt:lpstr>
      </vt:variant>
      <vt:variant>
        <vt:i4>1</vt:i4>
      </vt:variant>
      <vt:variant>
        <vt:lpstr>幻灯片标题</vt:lpstr>
      </vt:variant>
      <vt:variant>
        <vt:i4>7</vt:i4>
      </vt:variant>
    </vt:vector>
  </HeadingPairs>
  <TitlesOfParts>
    <vt:vector size="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2021年硕士研究生毕业论文答辩预告</dc:title>
  <dc:creator>br776</dc:creator>
  <cp:lastModifiedBy>Lenovo</cp:lastModifiedBy>
  <cp:revision>39</cp:revision>
  <dcterms:created xsi:type="dcterms:W3CDTF">2021-05-27T10:48:02Z</dcterms:created>
  <dcterms:modified xsi:type="dcterms:W3CDTF">2021-05-28T09:02:29Z</dcterms:modified>
</cp:coreProperties>
</file>